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handoutMasterIdLst>
    <p:handoutMasterId r:id="rId32"/>
  </p:handoutMasterIdLst>
  <p:sldIdLst>
    <p:sldId id="272" r:id="rId2"/>
    <p:sldId id="442" r:id="rId3"/>
    <p:sldId id="530" r:id="rId4"/>
    <p:sldId id="532" r:id="rId5"/>
    <p:sldId id="533" r:id="rId6"/>
    <p:sldId id="558" r:id="rId7"/>
    <p:sldId id="536" r:id="rId8"/>
    <p:sldId id="534" r:id="rId9"/>
    <p:sldId id="535" r:id="rId10"/>
    <p:sldId id="555" r:id="rId11"/>
    <p:sldId id="537" r:id="rId12"/>
    <p:sldId id="550" r:id="rId13"/>
    <p:sldId id="549" r:id="rId14"/>
    <p:sldId id="538" r:id="rId15"/>
    <p:sldId id="539" r:id="rId16"/>
    <p:sldId id="540" r:id="rId17"/>
    <p:sldId id="554" r:id="rId18"/>
    <p:sldId id="543" r:id="rId19"/>
    <p:sldId id="559" r:id="rId20"/>
    <p:sldId id="551" r:id="rId21"/>
    <p:sldId id="542" r:id="rId22"/>
    <p:sldId id="548" r:id="rId23"/>
    <p:sldId id="541" r:id="rId24"/>
    <p:sldId id="544" r:id="rId25"/>
    <p:sldId id="562" r:id="rId26"/>
    <p:sldId id="561" r:id="rId27"/>
    <p:sldId id="545" r:id="rId28"/>
    <p:sldId id="547" r:id="rId29"/>
    <p:sldId id="557" r:id="rId3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9" autoAdjust="0"/>
    <p:restoredTop sz="92720" autoAdjust="0"/>
  </p:normalViewPr>
  <p:slideViewPr>
    <p:cSldViewPr>
      <p:cViewPr varScale="1">
        <p:scale>
          <a:sx n="93" d="100"/>
          <a:sy n="93" d="100"/>
        </p:scale>
        <p:origin x="-354" y="-102"/>
      </p:cViewPr>
      <p:guideLst>
        <p:guide orient="horz" pos="2160"/>
        <p:guide pos="2880"/>
      </p:guideLst>
    </p:cSldViewPr>
  </p:slideViewPr>
  <p:outlineViewPr>
    <p:cViewPr>
      <p:scale>
        <a:sx n="33" d="100"/>
        <a:sy n="33" d="100"/>
      </p:scale>
      <p:origin x="0" y="8766"/>
    </p:cViewPr>
  </p:outlineViewPr>
  <p:notesTextViewPr>
    <p:cViewPr>
      <p:scale>
        <a:sx n="100" d="100"/>
        <a:sy n="100" d="100"/>
      </p:scale>
      <p:origin x="0" y="0"/>
    </p:cViewPr>
  </p:notesTextViewPr>
  <p:sorterViewPr>
    <p:cViewPr>
      <p:scale>
        <a:sx n="100" d="100"/>
        <a:sy n="100" d="100"/>
      </p:scale>
      <p:origin x="0" y="-4146"/>
    </p:cViewPr>
  </p:sorterViewPr>
  <p:notesViewPr>
    <p:cSldViewPr>
      <p:cViewPr varScale="1">
        <p:scale>
          <a:sx n="74" d="100"/>
          <a:sy n="74" d="100"/>
        </p:scale>
        <p:origin x="-2658"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246E89A4-C237-4B36-925A-ADF7ADF0C880}" type="datetimeFigureOut">
              <a:rPr lang="en-US" smtClean="0"/>
              <a:pPr/>
              <a:t>2/23/2017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A34CD356-0139-40CC-AF0A-E921E030F05C}" type="slidenum">
              <a:rPr lang="en-US" smtClean="0"/>
              <a:pPr/>
              <a:t>‹#›</a:t>
            </a:fld>
            <a:endParaRPr lang="en-US"/>
          </a:p>
        </p:txBody>
      </p:sp>
    </p:spTree>
    <p:extLst>
      <p:ext uri="{BB962C8B-B14F-4D97-AF65-F5344CB8AC3E}">
        <p14:creationId xmlns:p14="http://schemas.microsoft.com/office/powerpoint/2010/main" val="106463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B8417A3-27A8-4BC2-8276-3D7AF6927EB7}" type="datetimeFigureOut">
              <a:rPr lang="en-US" smtClean="0"/>
              <a:t>2/23/2017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A49D7FE-3C70-4CCD-9E1C-FE9CA665ACC6}" type="slidenum">
              <a:rPr lang="en-US" smtClean="0"/>
              <a:t>‹#›</a:t>
            </a:fld>
            <a:endParaRPr lang="en-US"/>
          </a:p>
        </p:txBody>
      </p:sp>
    </p:spTree>
    <p:extLst>
      <p:ext uri="{BB962C8B-B14F-4D97-AF65-F5344CB8AC3E}">
        <p14:creationId xmlns:p14="http://schemas.microsoft.com/office/powerpoint/2010/main" val="905730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Lay of</a:t>
            </a:r>
            <a:r>
              <a:rPr lang="en-US" baseline="0" dirty="0"/>
              <a:t> the land- focus on expansion coverage and MAWD, incorporate COMPASS tips</a:t>
            </a:r>
            <a:endParaRPr lang="en-US" dirty="0"/>
          </a:p>
        </p:txBody>
      </p:sp>
      <p:sp>
        <p:nvSpPr>
          <p:cNvPr id="4" name="Slide Number Placeholder 3"/>
          <p:cNvSpPr>
            <a:spLocks noGrp="1"/>
          </p:cNvSpPr>
          <p:nvPr>
            <p:ph type="sldNum" sz="quarter" idx="10"/>
          </p:nvPr>
        </p:nvSpPr>
        <p:spPr/>
        <p:txBody>
          <a:bodyPr/>
          <a:lstStyle/>
          <a:p>
            <a:fld id="{3612D674-FEF9-4BCE-BBC0-0CFB3322220E}" type="slidenum">
              <a:rPr lang="en-US" smtClean="0"/>
              <a:t>1</a:t>
            </a:fld>
            <a:endParaRPr lang="en-US"/>
          </a:p>
        </p:txBody>
      </p:sp>
    </p:spTree>
    <p:extLst>
      <p:ext uri="{BB962C8B-B14F-4D97-AF65-F5344CB8AC3E}">
        <p14:creationId xmlns:p14="http://schemas.microsoft.com/office/powerpoint/2010/main" val="1753045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PA obligation to meet its share ; reimbursement</a:t>
            </a:r>
          </a:p>
          <a:p>
            <a:endParaRPr lang="en-US" dirty="0"/>
          </a:p>
        </p:txBody>
      </p:sp>
      <p:sp>
        <p:nvSpPr>
          <p:cNvPr id="4" name="Slide Number Placeholder 3"/>
          <p:cNvSpPr>
            <a:spLocks noGrp="1"/>
          </p:cNvSpPr>
          <p:nvPr>
            <p:ph type="sldNum" sz="quarter" idx="10"/>
          </p:nvPr>
        </p:nvSpPr>
        <p:spPr/>
        <p:txBody>
          <a:bodyPr/>
          <a:lstStyle/>
          <a:p>
            <a:fld id="{5A49D7FE-3C70-4CCD-9E1C-FE9CA665ACC6}" type="slidenum">
              <a:rPr lang="en-US" smtClean="0"/>
              <a:t>12</a:t>
            </a:fld>
            <a:endParaRPr lang="en-US"/>
          </a:p>
        </p:txBody>
      </p:sp>
    </p:spTree>
    <p:extLst>
      <p:ext uri="{BB962C8B-B14F-4D97-AF65-F5344CB8AC3E}">
        <p14:creationId xmlns:p14="http://schemas.microsoft.com/office/powerpoint/2010/main" val="389440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Scale</a:t>
            </a:r>
            <a:r>
              <a:rPr lang="en-US" baseline="0" dirty="0" smtClean="0"/>
              <a:t> – </a:t>
            </a:r>
            <a:r>
              <a:rPr lang="en-US" baseline="0" dirty="0" err="1" smtClean="0"/>
              <a:t>medicaid</a:t>
            </a:r>
            <a:r>
              <a:rPr lang="en-US" baseline="0" dirty="0" smtClean="0"/>
              <a:t> a huge portion of overall state budget, easily the largest source of federal funding</a:t>
            </a:r>
            <a:endParaRPr lang="en-US" dirty="0"/>
          </a:p>
        </p:txBody>
      </p:sp>
      <p:sp>
        <p:nvSpPr>
          <p:cNvPr id="4" name="Slide Number Placeholder 3"/>
          <p:cNvSpPr>
            <a:spLocks noGrp="1"/>
          </p:cNvSpPr>
          <p:nvPr>
            <p:ph type="sldNum" sz="quarter" idx="10"/>
          </p:nvPr>
        </p:nvSpPr>
        <p:spPr/>
        <p:txBody>
          <a:bodyPr/>
          <a:lstStyle/>
          <a:p>
            <a:fld id="{5A49D7FE-3C70-4CCD-9E1C-FE9CA665ACC6}" type="slidenum">
              <a:rPr lang="en-US" smtClean="0"/>
              <a:t>13</a:t>
            </a:fld>
            <a:endParaRPr lang="en-US"/>
          </a:p>
        </p:txBody>
      </p:sp>
    </p:spTree>
    <p:extLst>
      <p:ext uri="{BB962C8B-B14F-4D97-AF65-F5344CB8AC3E}">
        <p14:creationId xmlns:p14="http://schemas.microsoft.com/office/powerpoint/2010/main" val="781816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http://www.cbpp.org/research/federal-budget/block-granting-low-income-programs-leads-to-large-funding-declines-over-time</a:t>
            </a:r>
          </a:p>
          <a:p>
            <a:r>
              <a:rPr lang="en-US" dirty="0" smtClean="0"/>
              <a:t> - includes</a:t>
            </a:r>
            <a:r>
              <a:rPr lang="en-US" baseline="0" dirty="0" smtClean="0"/>
              <a:t> TANF; job training; child care; county MH services block grant; </a:t>
            </a:r>
            <a:r>
              <a:rPr lang="en-US" dirty="0" smtClean="0"/>
              <a:t>spike in 2009 w/ recovery &amp; reinvestment act</a:t>
            </a:r>
            <a:r>
              <a:rPr lang="en-US" baseline="0" dirty="0" smtClean="0"/>
              <a:t>; temporary infusions</a:t>
            </a:r>
          </a:p>
          <a:p>
            <a:r>
              <a:rPr lang="en-US" baseline="0" dirty="0" smtClean="0"/>
              <a:t> - irony, additional flexibility, reduced federal standards, leads to vulnerability – attacked as “no strings attached slush fund”</a:t>
            </a:r>
            <a:endParaRPr lang="en-US" dirty="0" smtClean="0"/>
          </a:p>
          <a:p>
            <a:endParaRPr lang="en-US" dirty="0"/>
          </a:p>
        </p:txBody>
      </p:sp>
      <p:sp>
        <p:nvSpPr>
          <p:cNvPr id="4" name="Slide Number Placeholder 3"/>
          <p:cNvSpPr>
            <a:spLocks noGrp="1"/>
          </p:cNvSpPr>
          <p:nvPr>
            <p:ph type="sldNum" sz="quarter" idx="10"/>
          </p:nvPr>
        </p:nvSpPr>
        <p:spPr/>
        <p:txBody>
          <a:bodyPr/>
          <a:lstStyle/>
          <a:p>
            <a:fld id="{5A49D7FE-3C70-4CCD-9E1C-FE9CA665ACC6}" type="slidenum">
              <a:rPr lang="en-US" smtClean="0"/>
              <a:t>19</a:t>
            </a:fld>
            <a:endParaRPr lang="en-US"/>
          </a:p>
        </p:txBody>
      </p:sp>
    </p:spTree>
    <p:extLst>
      <p:ext uri="{BB962C8B-B14F-4D97-AF65-F5344CB8AC3E}">
        <p14:creationId xmlns:p14="http://schemas.microsoft.com/office/powerpoint/2010/main" val="3127849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 to overall Medicaid funding </a:t>
            </a:r>
            <a:r>
              <a:rPr lang="en-US" dirty="0" smtClean="0"/>
              <a:t>/ </a:t>
            </a:r>
            <a:r>
              <a:rPr lang="en-US" u="sng" dirty="0" smtClean="0"/>
              <a:t>always</a:t>
            </a:r>
            <a:r>
              <a:rPr lang="en-US" u="none" dirty="0" smtClean="0"/>
              <a:t> budget holes – pension, education, one budget</a:t>
            </a:r>
            <a:r>
              <a:rPr lang="en-US" u="none" baseline="0" dirty="0" smtClean="0"/>
              <a:t> crises or another</a:t>
            </a:r>
            <a:endParaRPr lang="en-US" dirty="0"/>
          </a:p>
        </p:txBody>
      </p:sp>
      <p:sp>
        <p:nvSpPr>
          <p:cNvPr id="4" name="Slide Number Placeholder 3"/>
          <p:cNvSpPr>
            <a:spLocks noGrp="1"/>
          </p:cNvSpPr>
          <p:nvPr>
            <p:ph type="sldNum" sz="quarter" idx="10"/>
          </p:nvPr>
        </p:nvSpPr>
        <p:spPr/>
        <p:txBody>
          <a:bodyPr/>
          <a:lstStyle/>
          <a:p>
            <a:fld id="{5A49D7FE-3C70-4CCD-9E1C-FE9CA665ACC6}" type="slidenum">
              <a:rPr lang="en-US" smtClean="0"/>
              <a:t>20</a:t>
            </a:fld>
            <a:endParaRPr lang="en-US"/>
          </a:p>
        </p:txBody>
      </p:sp>
    </p:spTree>
    <p:extLst>
      <p:ext uri="{BB962C8B-B14F-4D97-AF65-F5344CB8AC3E}">
        <p14:creationId xmlns:p14="http://schemas.microsoft.com/office/powerpoint/2010/main" val="3241134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Leaves policymakers to choose who’s the most worthy?  With added factor of bulk of spending going towards elderly and disabled.  NH and HCBS, for example.  Children who need shift nursing.  </a:t>
            </a:r>
          </a:p>
        </p:txBody>
      </p:sp>
      <p:sp>
        <p:nvSpPr>
          <p:cNvPr id="4" name="Slide Number Placeholder 3"/>
          <p:cNvSpPr>
            <a:spLocks noGrp="1"/>
          </p:cNvSpPr>
          <p:nvPr>
            <p:ph type="sldNum" sz="quarter" idx="10"/>
          </p:nvPr>
        </p:nvSpPr>
        <p:spPr/>
        <p:txBody>
          <a:bodyPr/>
          <a:lstStyle/>
          <a:p>
            <a:fld id="{5A49D7FE-3C70-4CCD-9E1C-FE9CA665ACC6}" type="slidenum">
              <a:rPr lang="en-US" smtClean="0"/>
              <a:t>22</a:t>
            </a:fld>
            <a:endParaRPr lang="en-US"/>
          </a:p>
        </p:txBody>
      </p:sp>
    </p:spTree>
    <p:extLst>
      <p:ext uri="{BB962C8B-B14F-4D97-AF65-F5344CB8AC3E}">
        <p14:creationId xmlns:p14="http://schemas.microsoft.com/office/powerpoint/2010/main" val="3194662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Clearly meant</a:t>
            </a:r>
            <a:r>
              <a:rPr lang="en-US" baseline="0" dirty="0" smtClean="0"/>
              <a:t> to pit groups against one another</a:t>
            </a:r>
          </a:p>
          <a:p>
            <a:pPr marL="171450" indent="-171450">
              <a:buFont typeface="Arial" charset="0"/>
              <a:buChar char="•"/>
            </a:pPr>
            <a:r>
              <a:rPr lang="en-US" baseline="0" dirty="0" smtClean="0"/>
              <a:t>Concern for most vulnerable betrayed by funding cuts inherent in per capita caps</a:t>
            </a:r>
            <a:endParaRPr lang="en-US" dirty="0"/>
          </a:p>
        </p:txBody>
      </p:sp>
      <p:sp>
        <p:nvSpPr>
          <p:cNvPr id="4" name="Slide Number Placeholder 3"/>
          <p:cNvSpPr>
            <a:spLocks noGrp="1"/>
          </p:cNvSpPr>
          <p:nvPr>
            <p:ph type="sldNum" sz="quarter" idx="10"/>
          </p:nvPr>
        </p:nvSpPr>
        <p:spPr/>
        <p:txBody>
          <a:bodyPr/>
          <a:lstStyle/>
          <a:p>
            <a:fld id="{5A49D7FE-3C70-4CCD-9E1C-FE9CA665ACC6}" type="slidenum">
              <a:rPr lang="en-US" smtClean="0"/>
              <a:t>25</a:t>
            </a:fld>
            <a:endParaRPr lang="en-US"/>
          </a:p>
        </p:txBody>
      </p:sp>
    </p:spTree>
    <p:extLst>
      <p:ext uri="{BB962C8B-B14F-4D97-AF65-F5344CB8AC3E}">
        <p14:creationId xmlns:p14="http://schemas.microsoft.com/office/powerpoint/2010/main" val="337974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 immediate cuts!  Administrative costs</a:t>
            </a:r>
            <a:r>
              <a:rPr lang="en-US" baseline="0" dirty="0" smtClean="0"/>
              <a:t> and unspecified “other” federal payments – not included in allotment</a:t>
            </a:r>
          </a:p>
          <a:p>
            <a:r>
              <a:rPr lang="en-US" baseline="0" dirty="0" smtClean="0"/>
              <a:t> - plus more cuts down the line – whatever “inflationary index” they choose, almost certainly not keep pace with healthcare inflation – that’s the point, why his is budget saving mechanism</a:t>
            </a:r>
            <a:endParaRPr lang="en-US" dirty="0"/>
          </a:p>
        </p:txBody>
      </p:sp>
      <p:sp>
        <p:nvSpPr>
          <p:cNvPr id="4" name="Slide Number Placeholder 3"/>
          <p:cNvSpPr>
            <a:spLocks noGrp="1"/>
          </p:cNvSpPr>
          <p:nvPr>
            <p:ph type="sldNum" sz="quarter" idx="10"/>
          </p:nvPr>
        </p:nvSpPr>
        <p:spPr/>
        <p:txBody>
          <a:bodyPr/>
          <a:lstStyle/>
          <a:p>
            <a:fld id="{5A49D7FE-3C70-4CCD-9E1C-FE9CA665ACC6}" type="slidenum">
              <a:rPr lang="en-US" smtClean="0"/>
              <a:t>26</a:t>
            </a:fld>
            <a:endParaRPr lang="en-US"/>
          </a:p>
        </p:txBody>
      </p:sp>
    </p:spTree>
    <p:extLst>
      <p:ext uri="{BB962C8B-B14F-4D97-AF65-F5344CB8AC3E}">
        <p14:creationId xmlns:p14="http://schemas.microsoft.com/office/powerpoint/2010/main" val="337974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ACA repeal has been delayed to February or March 2017, it’s not clear when Congress might attempt to address Medicaid funding.  May attempt “entitlement reform” at the same time as ACA repeal</a:t>
            </a:r>
          </a:p>
          <a:p>
            <a:endParaRPr lang="en-US" dirty="0"/>
          </a:p>
        </p:txBody>
      </p:sp>
      <p:sp>
        <p:nvSpPr>
          <p:cNvPr id="4" name="Slide Number Placeholder 3"/>
          <p:cNvSpPr>
            <a:spLocks noGrp="1"/>
          </p:cNvSpPr>
          <p:nvPr>
            <p:ph type="sldNum" sz="quarter" idx="10"/>
          </p:nvPr>
        </p:nvSpPr>
        <p:spPr/>
        <p:txBody>
          <a:bodyPr/>
          <a:lstStyle/>
          <a:p>
            <a:fld id="{5A49D7FE-3C70-4CCD-9E1C-FE9CA665ACC6}" type="slidenum">
              <a:rPr lang="en-US" smtClean="0"/>
              <a:t>27</a:t>
            </a:fld>
            <a:endParaRPr lang="en-US"/>
          </a:p>
        </p:txBody>
      </p:sp>
    </p:spTree>
    <p:extLst>
      <p:ext uri="{BB962C8B-B14F-4D97-AF65-F5344CB8AC3E}">
        <p14:creationId xmlns:p14="http://schemas.microsoft.com/office/powerpoint/2010/main" val="3846570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audience</a:t>
            </a:r>
            <a:r>
              <a:rPr lang="en-US" baseline="0" dirty="0"/>
              <a:t> – how many do assist patients </a:t>
            </a:r>
            <a:r>
              <a:rPr lang="en-US" baseline="0" dirty="0" err="1"/>
              <a:t>medicaid</a:t>
            </a:r>
            <a:r>
              <a:rPr lang="en-US" baseline="0" dirty="0"/>
              <a:t> </a:t>
            </a:r>
            <a:r>
              <a:rPr lang="en-US" baseline="0" dirty="0" err="1"/>
              <a:t>elig</a:t>
            </a:r>
            <a:r>
              <a:rPr lang="en-US" baseline="0" dirty="0"/>
              <a:t> &amp; enrollment?  </a:t>
            </a:r>
            <a:endParaRPr lang="en-US" dirty="0"/>
          </a:p>
        </p:txBody>
      </p:sp>
      <p:sp>
        <p:nvSpPr>
          <p:cNvPr id="4" name="Slide Number Placeholder 3"/>
          <p:cNvSpPr>
            <a:spLocks noGrp="1"/>
          </p:cNvSpPr>
          <p:nvPr>
            <p:ph type="sldNum" sz="quarter" idx="10"/>
          </p:nvPr>
        </p:nvSpPr>
        <p:spPr/>
        <p:txBody>
          <a:bodyPr/>
          <a:lstStyle/>
          <a:p>
            <a:fld id="{5A49D7FE-3C70-4CCD-9E1C-FE9CA665ACC6}" type="slidenum">
              <a:rPr lang="en-US" smtClean="0"/>
              <a:pPr/>
              <a:t>2</a:t>
            </a:fld>
            <a:endParaRPr lang="en-US"/>
          </a:p>
        </p:txBody>
      </p:sp>
    </p:spTree>
    <p:extLst>
      <p:ext uri="{BB962C8B-B14F-4D97-AF65-F5344CB8AC3E}">
        <p14:creationId xmlns:p14="http://schemas.microsoft.com/office/powerpoint/2010/main" val="326229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int. w/ Fox – President stated could take into the next year </a:t>
            </a:r>
          </a:p>
          <a:p>
            <a:r>
              <a:rPr lang="en-US" dirty="0"/>
              <a:t> - EO does not change the law, of course, or undo any regulation (rule-making a long process) </a:t>
            </a:r>
          </a:p>
          <a:p>
            <a:r>
              <a:rPr lang="en-US" dirty="0"/>
              <a:t> - significant areas where discretion – “hardship” exemption from individual mandate, e.g.; </a:t>
            </a:r>
          </a:p>
        </p:txBody>
      </p:sp>
      <p:sp>
        <p:nvSpPr>
          <p:cNvPr id="4" name="Slide Number Placeholder 3"/>
          <p:cNvSpPr>
            <a:spLocks noGrp="1"/>
          </p:cNvSpPr>
          <p:nvPr>
            <p:ph type="sldNum" sz="quarter" idx="10"/>
          </p:nvPr>
        </p:nvSpPr>
        <p:spPr/>
        <p:txBody>
          <a:bodyPr/>
          <a:lstStyle/>
          <a:p>
            <a:fld id="{5A49D7FE-3C70-4CCD-9E1C-FE9CA665ACC6}" type="slidenum">
              <a:rPr lang="en-US" smtClean="0"/>
              <a:t>3</a:t>
            </a:fld>
            <a:endParaRPr lang="en-US"/>
          </a:p>
        </p:txBody>
      </p:sp>
    </p:spTree>
    <p:extLst>
      <p:ext uri="{BB962C8B-B14F-4D97-AF65-F5344CB8AC3E}">
        <p14:creationId xmlns:p14="http://schemas.microsoft.com/office/powerpoint/2010/main" val="3348523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prominent feature of many Republican proposals; including Speaker Ryan’s “A Better Way” and Rep. Price’s “Empowering Patient’s First”</a:t>
            </a:r>
          </a:p>
          <a:p>
            <a:r>
              <a:rPr lang="en-US" dirty="0"/>
              <a:t>https://www.advisory.com/daily-briefing/2016/12/22/gop-plan-health-care-trump-administration </a:t>
            </a:r>
          </a:p>
        </p:txBody>
      </p:sp>
      <p:sp>
        <p:nvSpPr>
          <p:cNvPr id="4" name="Slide Number Placeholder 3"/>
          <p:cNvSpPr>
            <a:spLocks noGrp="1"/>
          </p:cNvSpPr>
          <p:nvPr>
            <p:ph type="sldNum" sz="quarter" idx="10"/>
          </p:nvPr>
        </p:nvSpPr>
        <p:spPr/>
        <p:txBody>
          <a:bodyPr/>
          <a:lstStyle/>
          <a:p>
            <a:fld id="{5A49D7FE-3C70-4CCD-9E1C-FE9CA665ACC6}" type="slidenum">
              <a:rPr lang="en-US" smtClean="0"/>
              <a:t>4</a:t>
            </a:fld>
            <a:endParaRPr lang="en-US"/>
          </a:p>
        </p:txBody>
      </p:sp>
    </p:spTree>
    <p:extLst>
      <p:ext uri="{BB962C8B-B14F-4D97-AF65-F5344CB8AC3E}">
        <p14:creationId xmlns:p14="http://schemas.microsoft.com/office/powerpoint/2010/main" val="2987044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to end the entitlement nature of Medicaid </a:t>
            </a:r>
            <a:endParaRPr lang="en-US" u="sng" dirty="0"/>
          </a:p>
          <a:p>
            <a:endParaRPr lang="en-US" dirty="0"/>
          </a:p>
        </p:txBody>
      </p:sp>
      <p:sp>
        <p:nvSpPr>
          <p:cNvPr id="4" name="Slide Number Placeholder 3"/>
          <p:cNvSpPr>
            <a:spLocks noGrp="1"/>
          </p:cNvSpPr>
          <p:nvPr>
            <p:ph type="sldNum" sz="quarter" idx="10"/>
          </p:nvPr>
        </p:nvSpPr>
        <p:spPr/>
        <p:txBody>
          <a:bodyPr/>
          <a:lstStyle/>
          <a:p>
            <a:fld id="{5A49D7FE-3C70-4CCD-9E1C-FE9CA665ACC6}" type="slidenum">
              <a:rPr lang="en-US" smtClean="0"/>
              <a:t>5</a:t>
            </a:fld>
            <a:endParaRPr lang="en-US"/>
          </a:p>
        </p:txBody>
      </p:sp>
    </p:spTree>
    <p:extLst>
      <p:ext uri="{BB962C8B-B14F-4D97-AF65-F5344CB8AC3E}">
        <p14:creationId xmlns:p14="http://schemas.microsoft.com/office/powerpoint/2010/main" val="1989006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Included no estimates of cost or coverage impact; among other things – provide</a:t>
            </a:r>
            <a:r>
              <a:rPr lang="en-US" baseline="0" dirty="0" smtClean="0"/>
              <a:t> tax credits based on age, rather </a:t>
            </a:r>
            <a:r>
              <a:rPr lang="en-US" baseline="0" smtClean="0"/>
              <a:t>than income</a:t>
            </a:r>
            <a:endParaRPr lang="en-US" smtClean="0"/>
          </a:p>
          <a:p>
            <a:endParaRPr lang="en-US" dirty="0"/>
          </a:p>
        </p:txBody>
      </p:sp>
      <p:sp>
        <p:nvSpPr>
          <p:cNvPr id="4" name="Slide Number Placeholder 3"/>
          <p:cNvSpPr>
            <a:spLocks noGrp="1"/>
          </p:cNvSpPr>
          <p:nvPr>
            <p:ph type="sldNum" sz="quarter" idx="10"/>
          </p:nvPr>
        </p:nvSpPr>
        <p:spPr/>
        <p:txBody>
          <a:bodyPr/>
          <a:lstStyle/>
          <a:p>
            <a:fld id="{5A49D7FE-3C70-4CCD-9E1C-FE9CA665ACC6}" type="slidenum">
              <a:rPr lang="en-US" smtClean="0"/>
              <a:t>6</a:t>
            </a:fld>
            <a:endParaRPr lang="en-US"/>
          </a:p>
        </p:txBody>
      </p:sp>
    </p:spTree>
    <p:extLst>
      <p:ext uri="{BB962C8B-B14F-4D97-AF65-F5344CB8AC3E}">
        <p14:creationId xmlns:p14="http://schemas.microsoft.com/office/powerpoint/2010/main" val="337974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enhanced </a:t>
            </a:r>
            <a:r>
              <a:rPr lang="en-US" dirty="0"/>
              <a:t>matches – family planning at 90%, e.g</a:t>
            </a:r>
            <a:r>
              <a:rPr lang="en-US" dirty="0" smtClean="0"/>
              <a:t>.; separate</a:t>
            </a:r>
            <a:r>
              <a:rPr lang="en-US" baseline="0" dirty="0" smtClean="0"/>
              <a:t> FFP rate for administration, IT</a:t>
            </a:r>
          </a:p>
          <a:p>
            <a:pPr marL="171450" indent="-171450">
              <a:buFontTx/>
              <a:buChar char="-"/>
            </a:pPr>
            <a:r>
              <a:rPr lang="en-US" baseline="0" dirty="0" smtClean="0"/>
              <a:t>5% drop in enhanced FMAP equals over $200 M in FY17-18</a:t>
            </a:r>
            <a:endParaRPr lang="en-US" dirty="0"/>
          </a:p>
        </p:txBody>
      </p:sp>
      <p:sp>
        <p:nvSpPr>
          <p:cNvPr id="4" name="Slide Number Placeholder 3"/>
          <p:cNvSpPr>
            <a:spLocks noGrp="1"/>
          </p:cNvSpPr>
          <p:nvPr>
            <p:ph type="sldNum" sz="quarter" idx="10"/>
          </p:nvPr>
        </p:nvSpPr>
        <p:spPr/>
        <p:txBody>
          <a:bodyPr/>
          <a:lstStyle/>
          <a:p>
            <a:fld id="{5A49D7FE-3C70-4CCD-9E1C-FE9CA665ACC6}" type="slidenum">
              <a:rPr lang="en-US" smtClean="0"/>
              <a:t>7</a:t>
            </a:fld>
            <a:endParaRPr lang="en-US"/>
          </a:p>
        </p:txBody>
      </p:sp>
    </p:spTree>
    <p:extLst>
      <p:ext uri="{BB962C8B-B14F-4D97-AF65-F5344CB8AC3E}">
        <p14:creationId xmlns:p14="http://schemas.microsoft.com/office/powerpoint/2010/main" val="3136055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1/20 -- $ Gov. </a:t>
            </a:r>
            <a:r>
              <a:rPr lang="en-US" baseline="0" dirty="0" smtClean="0"/>
              <a:t> -- $200 million  / GOP plan – repeal – $2 Billion  </a:t>
            </a:r>
            <a:endParaRPr lang="en-US" dirty="0"/>
          </a:p>
        </p:txBody>
      </p:sp>
      <p:sp>
        <p:nvSpPr>
          <p:cNvPr id="4" name="Slide Number Placeholder 3"/>
          <p:cNvSpPr>
            <a:spLocks noGrp="1"/>
          </p:cNvSpPr>
          <p:nvPr>
            <p:ph type="sldNum" sz="quarter" idx="10"/>
          </p:nvPr>
        </p:nvSpPr>
        <p:spPr/>
        <p:txBody>
          <a:bodyPr/>
          <a:lstStyle/>
          <a:p>
            <a:fld id="{5A49D7FE-3C70-4CCD-9E1C-FE9CA665ACC6}" type="slidenum">
              <a:rPr lang="en-US" smtClean="0"/>
              <a:t>9</a:t>
            </a:fld>
            <a:endParaRPr lang="en-US"/>
          </a:p>
        </p:txBody>
      </p:sp>
    </p:spTree>
    <p:extLst>
      <p:ext uri="{BB962C8B-B14F-4D97-AF65-F5344CB8AC3E}">
        <p14:creationId xmlns:p14="http://schemas.microsoft.com/office/powerpoint/2010/main" val="4148148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49D7FE-3C70-4CCD-9E1C-FE9CA665ACC6}" type="slidenum">
              <a:rPr lang="en-US" smtClean="0"/>
              <a:t>11</a:t>
            </a:fld>
            <a:endParaRPr lang="en-US"/>
          </a:p>
        </p:txBody>
      </p:sp>
    </p:spTree>
    <p:extLst>
      <p:ext uri="{BB962C8B-B14F-4D97-AF65-F5344CB8AC3E}">
        <p14:creationId xmlns:p14="http://schemas.microsoft.com/office/powerpoint/2010/main" val="88761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fld id="{9B6D86A0-CB5C-4FEC-81C6-A278E10C6D4F}" type="datetime1">
              <a:rPr lang="en-US" smtClean="0"/>
              <a:t>2/23/2017</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7C3AAEE-7A36-4F2D-8353-26520E3DF34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E1125F8-C2EA-40DB-AB70-65016C27A192}" type="datetime1">
              <a:rPr lang="en-US" smtClean="0"/>
              <a:t>2/23/2017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C6B1F2-E0A1-464D-B182-F74FEB6724C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F7BC1A88-9673-4B42-AE20-BC0C89BF35D8}"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39682E08-4A0C-4412-B9DD-FC876CA33BCE}" type="datetime1">
              <a:rPr lang="en-US" smtClean="0"/>
              <a:t>2/23/2017</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C28784-3EA3-41C6-9B23-6627F4BF8F12}" type="datetime1">
              <a:rPr lang="en-US" smtClean="0"/>
              <a:t>2/23/2017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1C58077E-DAC4-4FD2-A0F2-AB435095C9E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2C41D581-98BF-4F03-856E-223E61D4093A}" type="datetime1">
              <a:rPr lang="en-US" smtClean="0"/>
              <a:t>2/23/2017</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7E473FA0-7159-4E65-915F-2788BC7C592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24781E62-1AC7-4B3C-A9DF-DA16E40E2306}" type="datetime1">
              <a:rPr lang="en-US" smtClean="0"/>
              <a:t>2/23/2017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7B1FF58-D6D6-40DA-8366-67AC034D912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fld id="{6BF7E734-9C65-4CCD-BF30-CD8769F59ACB}" type="datetime1">
              <a:rPr lang="en-US" smtClean="0"/>
              <a:t>2/23/2017</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5102E325-DF75-41BB-B939-5CCBCF67FC9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8C42CD20-6F0A-4BB2-98E7-68C4A48E1F93}" type="datetime1">
              <a:rPr lang="en-US" smtClean="0"/>
              <a:t>2/23/2017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9EAE65AA-4E0F-4C30-8ECA-730E2A9B4EB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Date Placeholder 1"/>
          <p:cNvSpPr>
            <a:spLocks noGrp="1"/>
          </p:cNvSpPr>
          <p:nvPr>
            <p:ph type="dt" sz="half" idx="10"/>
          </p:nvPr>
        </p:nvSpPr>
        <p:spPr/>
        <p:txBody>
          <a:bodyPr/>
          <a:lstStyle>
            <a:lvl1pPr>
              <a:defRPr/>
            </a:lvl1pPr>
          </a:lstStyle>
          <a:p>
            <a:pPr>
              <a:defRPr/>
            </a:pPr>
            <a:fld id="{115B3FC3-A488-4200-9E27-8C09A4AFEC86}" type="datetime1">
              <a:rPr lang="en-US" smtClean="0"/>
              <a:t>2/23/2017</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1D3B6D73-3D2E-49AD-9FB9-BE30FF49E19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717974A0-A899-43C3-9278-5B6795F0E530}"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5653C42B-E5F7-47F3-A466-EB3D902F7F2C}" type="datetime1">
              <a:rPr lang="en-US" smtClean="0"/>
              <a:t>2/23/2017</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8A6ACEF0-BF73-46B4-930C-FD96B71DEBDC}"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62249660-D691-4AAB-89C9-11E6BC13C450}" type="datetime1">
              <a:rPr lang="en-US" smtClean="0"/>
              <a:t>2/23/2017</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defRPr>
            </a:lvl1pPr>
          </a:lstStyle>
          <a:p>
            <a:pPr>
              <a:defRPr/>
            </a:pPr>
            <a:fld id="{0C19E624-C46F-4D37-B606-1D514C9CF027}" type="datetime1">
              <a:rPr lang="en-US" smtClean="0"/>
              <a:t>2/23/2017</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defRPr>
            </a:lvl1pPr>
          </a:lstStyle>
          <a:p>
            <a:pPr>
              <a:defRPr/>
            </a:pPr>
            <a:fld id="{339B32B9-A41C-4641-940B-6D87D113150E}"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ctr" rtl="0" eaLnBrk="1" fontAlgn="base" hangingPunct="1">
        <a:spcBef>
          <a:spcPct val="0"/>
        </a:spcBef>
        <a:spcAft>
          <a:spcPct val="0"/>
        </a:spcAft>
        <a:defRPr sz="3300" kern="1200">
          <a:solidFill>
            <a:srgbClr val="7B9899"/>
          </a:solidFill>
          <a:latin typeface="+mj-lt"/>
          <a:ea typeface="+mj-ea"/>
          <a:cs typeface="+mj-cs"/>
        </a:defRPr>
      </a:lvl1pPr>
      <a:lvl2pPr algn="ctr" rtl="0" eaLnBrk="1" fontAlgn="base" hangingPunct="1">
        <a:spcBef>
          <a:spcPct val="0"/>
        </a:spcBef>
        <a:spcAft>
          <a:spcPct val="0"/>
        </a:spcAft>
        <a:defRPr sz="3300">
          <a:solidFill>
            <a:srgbClr val="7B9899"/>
          </a:solidFill>
          <a:latin typeface="Georgia" pitchFamily="18" charset="0"/>
        </a:defRPr>
      </a:lvl2pPr>
      <a:lvl3pPr algn="ctr" rtl="0" eaLnBrk="1" fontAlgn="base" hangingPunct="1">
        <a:spcBef>
          <a:spcPct val="0"/>
        </a:spcBef>
        <a:spcAft>
          <a:spcPct val="0"/>
        </a:spcAft>
        <a:defRPr sz="3300">
          <a:solidFill>
            <a:srgbClr val="7B9899"/>
          </a:solidFill>
          <a:latin typeface="Georgia" pitchFamily="18" charset="0"/>
        </a:defRPr>
      </a:lvl3pPr>
      <a:lvl4pPr algn="ctr" rtl="0" eaLnBrk="1" fontAlgn="base" hangingPunct="1">
        <a:spcBef>
          <a:spcPct val="0"/>
        </a:spcBef>
        <a:spcAft>
          <a:spcPct val="0"/>
        </a:spcAft>
        <a:defRPr sz="3300">
          <a:solidFill>
            <a:srgbClr val="7B9899"/>
          </a:solidFill>
          <a:latin typeface="Georgia" pitchFamily="18" charset="0"/>
        </a:defRPr>
      </a:lvl4pPr>
      <a:lvl5pPr algn="ctr" rtl="0" eaLnBrk="1" fontAlgn="base" hangingPunct="1">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p:titleStyle>
    <p:body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lsphila.org/" TargetMode="External"/><Relationship Id="rId2" Type="http://schemas.openxmlformats.org/officeDocument/2006/relationships/hyperlink" Target="http://www.insurepa.org/" TargetMode="External"/><Relationship Id="rId1" Type="http://schemas.openxmlformats.org/officeDocument/2006/relationships/slideLayout" Target="../slideLayouts/slideLayout2.xml"/><Relationship Id="rId4" Type="http://schemas.openxmlformats.org/officeDocument/2006/relationships/hyperlink" Target="http://www.phlp.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368425" y="2743200"/>
            <a:ext cx="6480175" cy="1673225"/>
          </a:xfrm>
        </p:spPr>
        <p:txBody>
          <a:bodyPr>
            <a:normAutofit/>
          </a:bodyPr>
          <a:lstStyle/>
          <a:p>
            <a:pPr eaLnBrk="1" fontAlgn="auto" hangingPunct="1">
              <a:spcAft>
                <a:spcPts val="0"/>
              </a:spcAft>
              <a:buFont typeface="Wingdings 2"/>
              <a:buNone/>
              <a:defRPr/>
            </a:pPr>
            <a:endParaRPr lang="en-US" sz="2000" cap="none" dirty="0"/>
          </a:p>
          <a:p>
            <a:pPr eaLnBrk="1" fontAlgn="auto" hangingPunct="1">
              <a:spcAft>
                <a:spcPts val="0"/>
              </a:spcAft>
              <a:buFont typeface="Wingdings 2"/>
              <a:buNone/>
              <a:defRPr/>
            </a:pPr>
            <a:endParaRPr lang="en-US" dirty="0"/>
          </a:p>
        </p:txBody>
      </p:sp>
      <p:sp>
        <p:nvSpPr>
          <p:cNvPr id="13314" name="Title 1"/>
          <p:cNvSpPr>
            <a:spLocks noGrp="1"/>
          </p:cNvSpPr>
          <p:nvPr>
            <p:ph type="title"/>
          </p:nvPr>
        </p:nvSpPr>
        <p:spPr>
          <a:xfrm>
            <a:off x="306659" y="304800"/>
            <a:ext cx="8382000" cy="1524000"/>
          </a:xfrm>
        </p:spPr>
        <p:txBody>
          <a:bodyPr/>
          <a:lstStyle/>
          <a:p>
            <a:pPr eaLnBrk="1" hangingPunct="1">
              <a:lnSpc>
                <a:spcPct val="150000"/>
              </a:lnSpc>
            </a:pPr>
            <a:r>
              <a:rPr lang="en-US" sz="4000" dirty="0"/>
              <a:t>Understanding Block Grants</a:t>
            </a:r>
            <a:br>
              <a:rPr lang="en-US" sz="4000" dirty="0"/>
            </a:br>
            <a:r>
              <a:rPr lang="en-US" sz="2600" dirty="0"/>
              <a:t>And Other Threats to Medicaid in 2017</a:t>
            </a:r>
          </a:p>
        </p:txBody>
      </p:sp>
      <p:pic>
        <p:nvPicPr>
          <p:cNvPr id="13315" name="Picture 4" descr="phlp_logo.jpg"/>
          <p:cNvPicPr>
            <a:picLocks noChangeAspect="1"/>
          </p:cNvPicPr>
          <p:nvPr/>
        </p:nvPicPr>
        <p:blipFill>
          <a:blip r:embed="rId3" cstate="print"/>
          <a:srcRect/>
          <a:stretch>
            <a:fillRect/>
          </a:stretch>
        </p:blipFill>
        <p:spPr bwMode="auto">
          <a:xfrm>
            <a:off x="2766458" y="2667000"/>
            <a:ext cx="3759200" cy="2819400"/>
          </a:xfrm>
          <a:prstGeom prst="rect">
            <a:avLst/>
          </a:prstGeom>
          <a:noFill/>
          <a:ln w="9525">
            <a:noFill/>
            <a:miter lim="800000"/>
            <a:headEnd/>
            <a:tailEnd/>
          </a:ln>
        </p:spPr>
      </p:pic>
      <p:sp>
        <p:nvSpPr>
          <p:cNvPr id="2" name="TextBox 1"/>
          <p:cNvSpPr txBox="1"/>
          <p:nvPr/>
        </p:nvSpPr>
        <p:spPr>
          <a:xfrm>
            <a:off x="6555059" y="4824680"/>
            <a:ext cx="2133600" cy="1323439"/>
          </a:xfrm>
          <a:prstGeom prst="rect">
            <a:avLst/>
          </a:prstGeom>
          <a:noFill/>
        </p:spPr>
        <p:txBody>
          <a:bodyPr wrap="square" rtlCol="0">
            <a:spAutoFit/>
          </a:bodyPr>
          <a:lstStyle/>
          <a:p>
            <a:r>
              <a:rPr lang="en-US" dirty="0"/>
              <a:t>Janice </a:t>
            </a:r>
            <a:r>
              <a:rPr lang="en-US" dirty="0" err="1"/>
              <a:t>Meinert</a:t>
            </a:r>
            <a:endParaRPr lang="en-US" dirty="0"/>
          </a:p>
          <a:p>
            <a:r>
              <a:rPr lang="en-US" dirty="0"/>
              <a:t>Kyle Fisher</a:t>
            </a:r>
          </a:p>
          <a:p>
            <a:r>
              <a:rPr lang="en-US" dirty="0"/>
              <a:t>kfisher@phlp.org</a:t>
            </a:r>
          </a:p>
          <a:p>
            <a:endParaRPr lang="en-US" sz="800" dirty="0"/>
          </a:p>
          <a:p>
            <a:r>
              <a:rPr lang="en-US" dirty="0"/>
              <a:t>February 2017</a:t>
            </a:r>
          </a:p>
        </p:txBody>
      </p:sp>
    </p:spTree>
    <p:extLst>
      <p:ext uri="{BB962C8B-B14F-4D97-AF65-F5344CB8AC3E}">
        <p14:creationId xmlns:p14="http://schemas.microsoft.com/office/powerpoint/2010/main" val="2526270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94CB0A34-61BC-4DAD-9147-3B87F2CF974B}" type="slidenum">
              <a:rPr lang="en-US" smtClean="0"/>
              <a:pPr>
                <a:defRPr/>
              </a:pPr>
              <a:t>10</a:t>
            </a:fld>
            <a:endParaRPr lang="en-US" dirty="0"/>
          </a:p>
        </p:txBody>
      </p:sp>
      <p:sp>
        <p:nvSpPr>
          <p:cNvPr id="4" name="Content Placeholder 3"/>
          <p:cNvSpPr>
            <a:spLocks noGrp="1"/>
          </p:cNvSpPr>
          <p:nvPr>
            <p:ph sz="quarter"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0" y="106166"/>
            <a:ext cx="9131282" cy="6587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356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 Funding</a:t>
            </a:r>
          </a:p>
        </p:txBody>
      </p:sp>
      <p:sp>
        <p:nvSpPr>
          <p:cNvPr id="3" name="Content Placeholder 2"/>
          <p:cNvSpPr>
            <a:spLocks noGrp="1"/>
          </p:cNvSpPr>
          <p:nvPr>
            <p:ph sz="quarter" idx="1"/>
          </p:nvPr>
        </p:nvSpPr>
        <p:spPr/>
        <p:txBody>
          <a:bodyPr/>
          <a:lstStyle/>
          <a:p>
            <a:pPr marL="0" indent="0">
              <a:buNone/>
            </a:pPr>
            <a:r>
              <a:rPr lang="en-US" dirty="0"/>
              <a:t>What’s at stake?</a:t>
            </a:r>
          </a:p>
          <a:p>
            <a:pPr marL="0" indent="0">
              <a:buNone/>
            </a:pPr>
            <a:endParaRPr lang="en-US" sz="800" dirty="0"/>
          </a:p>
          <a:p>
            <a:pPr marL="0" indent="0">
              <a:buNone/>
            </a:pPr>
            <a:r>
              <a:rPr lang="en-US" dirty="0"/>
              <a:t>Covered lives:</a:t>
            </a:r>
          </a:p>
          <a:p>
            <a:r>
              <a:rPr lang="en-US" dirty="0" smtClean="0"/>
              <a:t>2.8 </a:t>
            </a:r>
            <a:r>
              <a:rPr lang="en-US" dirty="0"/>
              <a:t>million Medicaid enrollees in PA</a:t>
            </a:r>
          </a:p>
          <a:p>
            <a:r>
              <a:rPr lang="en-US" dirty="0"/>
              <a:t>700,000 of whom </a:t>
            </a:r>
            <a:r>
              <a:rPr lang="en-US" dirty="0" smtClean="0"/>
              <a:t>are in </a:t>
            </a:r>
            <a:r>
              <a:rPr lang="en-US" dirty="0"/>
              <a:t>expanded Medicaid</a:t>
            </a:r>
          </a:p>
          <a:p>
            <a:pPr marL="0" indent="0">
              <a:buNone/>
            </a:pPr>
            <a:endParaRPr lang="en-US" sz="1000" dirty="0"/>
          </a:p>
          <a:p>
            <a:pPr marL="0" indent="0">
              <a:buNone/>
            </a:pPr>
            <a:r>
              <a:rPr lang="en-US" dirty="0"/>
              <a:t>Funding:</a:t>
            </a:r>
          </a:p>
          <a:p>
            <a:r>
              <a:rPr lang="en-US" dirty="0"/>
              <a:t>$14.4 billion in federal Medicaid funding (CY 2015)</a:t>
            </a:r>
          </a:p>
          <a:p>
            <a:pPr lvl="1"/>
            <a:r>
              <a:rPr lang="en-US" dirty="0"/>
              <a:t>Compared to PA’s state share of $10.6B </a:t>
            </a:r>
          </a:p>
          <a:p>
            <a:r>
              <a:rPr lang="en-US" dirty="0"/>
              <a:t>$2.8 billion (CY 2015)</a:t>
            </a:r>
          </a:p>
          <a:p>
            <a:pPr lvl="1"/>
            <a:r>
              <a:rPr lang="en-US" dirty="0"/>
              <a:t>Federal funding for expanded Medicaid - DHS report (1/2017)</a:t>
            </a:r>
          </a:p>
          <a:p>
            <a:endParaRPr lang="en-US" dirty="0"/>
          </a:p>
        </p:txBody>
      </p:sp>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11</a:t>
            </a:fld>
            <a:endParaRPr lang="en-US"/>
          </a:p>
        </p:txBody>
      </p:sp>
    </p:spTree>
    <p:extLst>
      <p:ext uri="{BB962C8B-B14F-4D97-AF65-F5344CB8AC3E}">
        <p14:creationId xmlns:p14="http://schemas.microsoft.com/office/powerpoint/2010/main" val="1608045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 Funding</a:t>
            </a:r>
          </a:p>
        </p:txBody>
      </p:sp>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12</a:t>
            </a:fld>
            <a:endParaRPr lang="en-US"/>
          </a:p>
        </p:txBody>
      </p:sp>
      <p:pic>
        <p:nvPicPr>
          <p:cNvPr id="5" name="Content Placeholder 4"/>
          <p:cNvPicPr>
            <a:picLocks noGrp="1" noChangeAspect="1"/>
          </p:cNvPicPr>
          <p:nvPr>
            <p:ph sz="quarter" idx="1"/>
          </p:nvPr>
        </p:nvPicPr>
        <p:blipFill>
          <a:blip r:embed="rId3"/>
          <a:stretch>
            <a:fillRect/>
          </a:stretch>
        </p:blipFill>
        <p:spPr>
          <a:xfrm>
            <a:off x="381000" y="1295400"/>
            <a:ext cx="8537896" cy="5257800"/>
          </a:xfrm>
          <a:prstGeom prst="rect">
            <a:avLst/>
          </a:prstGeom>
        </p:spPr>
      </p:pic>
    </p:spTree>
    <p:extLst>
      <p:ext uri="{BB962C8B-B14F-4D97-AF65-F5344CB8AC3E}">
        <p14:creationId xmlns:p14="http://schemas.microsoft.com/office/powerpoint/2010/main" val="335333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quarter" idx="1"/>
          </p:nvPr>
        </p:nvPicPr>
        <p:blipFill>
          <a:blip r:embed="rId3"/>
          <a:stretch>
            <a:fillRect/>
          </a:stretch>
        </p:blipFill>
        <p:spPr>
          <a:xfrm>
            <a:off x="56264" y="0"/>
            <a:ext cx="7058025" cy="3305175"/>
          </a:xfrm>
          <a:prstGeom prst="rect">
            <a:avLst/>
          </a:prstGeom>
        </p:spPr>
      </p:pic>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13</a:t>
            </a:fld>
            <a:endParaRPr lang="en-US"/>
          </a:p>
        </p:txBody>
      </p:sp>
      <p:pic>
        <p:nvPicPr>
          <p:cNvPr id="6" name="Picture 5"/>
          <p:cNvPicPr>
            <a:picLocks noChangeAspect="1"/>
          </p:cNvPicPr>
          <p:nvPr/>
        </p:nvPicPr>
        <p:blipFill>
          <a:blip r:embed="rId4"/>
          <a:stretch>
            <a:fillRect/>
          </a:stretch>
        </p:blipFill>
        <p:spPr>
          <a:xfrm>
            <a:off x="1676400" y="3057525"/>
            <a:ext cx="7296150" cy="3343275"/>
          </a:xfrm>
          <a:prstGeom prst="rect">
            <a:avLst/>
          </a:prstGeom>
        </p:spPr>
      </p:pic>
      <p:sp>
        <p:nvSpPr>
          <p:cNvPr id="8" name="TextBox 7"/>
          <p:cNvSpPr txBox="1"/>
          <p:nvPr/>
        </p:nvSpPr>
        <p:spPr>
          <a:xfrm>
            <a:off x="685800" y="6400800"/>
            <a:ext cx="5314468" cy="646331"/>
          </a:xfrm>
          <a:prstGeom prst="rect">
            <a:avLst/>
          </a:prstGeom>
          <a:noFill/>
        </p:spPr>
        <p:txBody>
          <a:bodyPr wrap="none" rtlCol="0">
            <a:spAutoFit/>
          </a:bodyPr>
          <a:lstStyle/>
          <a:p>
            <a:r>
              <a:rPr lang="en-US" dirty="0">
                <a:solidFill>
                  <a:schemeClr val="bg1"/>
                </a:solidFill>
              </a:rPr>
              <a:t>Source: Gov. Wolf’s Proposed FY 2017-18 Budget</a:t>
            </a:r>
          </a:p>
          <a:p>
            <a:endParaRPr lang="en-US" dirty="0"/>
          </a:p>
        </p:txBody>
      </p:sp>
    </p:spTree>
    <p:extLst>
      <p:ext uri="{BB962C8B-B14F-4D97-AF65-F5344CB8AC3E}">
        <p14:creationId xmlns:p14="http://schemas.microsoft.com/office/powerpoint/2010/main" val="1949245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a:t>
            </a:r>
          </a:p>
        </p:txBody>
      </p:sp>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14</a:t>
            </a:fld>
            <a:endParaRPr lang="en-US"/>
          </a:p>
        </p:txBody>
      </p:sp>
      <p:sp>
        <p:nvSpPr>
          <p:cNvPr id="5" name="Content Placeholder 2"/>
          <p:cNvSpPr>
            <a:spLocks noGrp="1"/>
          </p:cNvSpPr>
          <p:nvPr>
            <p:ph sz="quarter" idx="1"/>
          </p:nvPr>
        </p:nvSpPr>
        <p:spPr/>
        <p:txBody>
          <a:bodyPr>
            <a:normAutofit fontScale="92500" lnSpcReduction="10000"/>
          </a:bodyPr>
          <a:lstStyle/>
          <a:p>
            <a:r>
              <a:rPr lang="en-US" dirty="0" smtClean="0"/>
              <a:t>States are bound by some federal Medicaid rules:</a:t>
            </a:r>
          </a:p>
          <a:p>
            <a:endParaRPr lang="en-US" sz="1100" dirty="0"/>
          </a:p>
          <a:p>
            <a:r>
              <a:rPr lang="en-US" dirty="0" smtClean="0"/>
              <a:t>Eligibility:</a:t>
            </a:r>
          </a:p>
          <a:p>
            <a:pPr lvl="1"/>
            <a:r>
              <a:rPr lang="en-US" dirty="0" smtClean="0"/>
              <a:t>Medicaid </a:t>
            </a:r>
            <a:r>
              <a:rPr lang="en-US" dirty="0"/>
              <a:t>is an entitlement – anyone who qualifies must be </a:t>
            </a:r>
            <a:r>
              <a:rPr lang="en-US" dirty="0" smtClean="0"/>
              <a:t>enrolled</a:t>
            </a:r>
          </a:p>
          <a:p>
            <a:pPr lvl="1"/>
            <a:r>
              <a:rPr lang="en-US" dirty="0" smtClean="0"/>
              <a:t>No waiting lists</a:t>
            </a:r>
            <a:endParaRPr lang="en-US" dirty="0"/>
          </a:p>
          <a:p>
            <a:pPr lvl="1"/>
            <a:r>
              <a:rPr lang="en-US" dirty="0"/>
              <a:t>Eligibility decisions must be made </a:t>
            </a:r>
            <a:r>
              <a:rPr lang="en-US" dirty="0" smtClean="0"/>
              <a:t>promptly</a:t>
            </a:r>
            <a:endParaRPr lang="en-US" dirty="0"/>
          </a:p>
          <a:p>
            <a:r>
              <a:rPr lang="en-US" dirty="0" smtClean="0"/>
              <a:t>Benefits &amp; Access:</a:t>
            </a:r>
          </a:p>
          <a:p>
            <a:pPr lvl="1"/>
            <a:r>
              <a:rPr lang="en-US" dirty="0" smtClean="0"/>
              <a:t>Certain </a:t>
            </a:r>
            <a:r>
              <a:rPr lang="en-US" dirty="0"/>
              <a:t>benefits must be </a:t>
            </a:r>
            <a:r>
              <a:rPr lang="en-US" dirty="0" smtClean="0"/>
              <a:t>covered  </a:t>
            </a:r>
            <a:endParaRPr lang="en-US" dirty="0"/>
          </a:p>
          <a:p>
            <a:pPr lvl="1"/>
            <a:r>
              <a:rPr lang="en-US" dirty="0"/>
              <a:t>Enrollees must have access to community health centers </a:t>
            </a:r>
            <a:r>
              <a:rPr lang="en-US" dirty="0" smtClean="0"/>
              <a:t>and </a:t>
            </a:r>
            <a:r>
              <a:rPr lang="en-US" dirty="0"/>
              <a:t>their choice of family planning </a:t>
            </a:r>
            <a:r>
              <a:rPr lang="en-US" dirty="0" smtClean="0"/>
              <a:t>providers</a:t>
            </a:r>
            <a:endParaRPr lang="en-US" dirty="0"/>
          </a:p>
          <a:p>
            <a:pPr lvl="1"/>
            <a:r>
              <a:rPr lang="en-US" dirty="0"/>
              <a:t>Provider </a:t>
            </a:r>
            <a:r>
              <a:rPr lang="en-US" dirty="0" smtClean="0"/>
              <a:t>reimbursements </a:t>
            </a:r>
            <a:r>
              <a:rPr lang="en-US" dirty="0"/>
              <a:t>must be sufficient to create “equal access”</a:t>
            </a:r>
          </a:p>
          <a:p>
            <a:pPr lvl="1"/>
            <a:r>
              <a:rPr lang="en-US" dirty="0" smtClean="0"/>
              <a:t>Payment to MCOs must </a:t>
            </a:r>
            <a:r>
              <a:rPr lang="en-US" dirty="0"/>
              <a:t>be “actuarially </a:t>
            </a:r>
            <a:r>
              <a:rPr lang="en-US" dirty="0" smtClean="0"/>
              <a:t>sound,” sufficient to cover costs</a:t>
            </a:r>
            <a:endParaRPr lang="en-US" dirty="0"/>
          </a:p>
          <a:p>
            <a:pPr lvl="1"/>
            <a:endParaRPr lang="en-US" dirty="0"/>
          </a:p>
        </p:txBody>
      </p:sp>
    </p:spTree>
    <p:extLst>
      <p:ext uri="{BB962C8B-B14F-4D97-AF65-F5344CB8AC3E}">
        <p14:creationId xmlns:p14="http://schemas.microsoft.com/office/powerpoint/2010/main" val="319218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Flexibility</a:t>
            </a:r>
          </a:p>
        </p:txBody>
      </p:sp>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15</a:t>
            </a:fld>
            <a:endParaRPr lang="en-US"/>
          </a:p>
        </p:txBody>
      </p:sp>
      <p:sp>
        <p:nvSpPr>
          <p:cNvPr id="5" name="Content Placeholder 2"/>
          <p:cNvSpPr>
            <a:spLocks noGrp="1"/>
          </p:cNvSpPr>
          <p:nvPr>
            <p:ph sz="quarter" idx="1"/>
          </p:nvPr>
        </p:nvSpPr>
        <p:spPr/>
        <p:txBody>
          <a:bodyPr>
            <a:normAutofit lnSpcReduction="10000"/>
          </a:bodyPr>
          <a:lstStyle/>
          <a:p>
            <a:r>
              <a:rPr lang="en-US" dirty="0"/>
              <a:t>States have flexibility in designing their Medicaid programs:</a:t>
            </a:r>
          </a:p>
          <a:p>
            <a:pPr lvl="1"/>
            <a:r>
              <a:rPr lang="en-US" dirty="0"/>
              <a:t>They can cover optional benefits (e.g., optometry, dental care).</a:t>
            </a:r>
          </a:p>
          <a:p>
            <a:pPr lvl="1"/>
            <a:r>
              <a:rPr lang="en-US" dirty="0"/>
              <a:t>They can use managed care networks.</a:t>
            </a:r>
          </a:p>
          <a:p>
            <a:pPr lvl="1"/>
            <a:r>
              <a:rPr lang="en-US" dirty="0"/>
              <a:t>They can implement limited cost-sharing (e.g., nominal copays).</a:t>
            </a:r>
          </a:p>
          <a:p>
            <a:pPr lvl="1"/>
            <a:endParaRPr lang="en-US" sz="1400" dirty="0"/>
          </a:p>
          <a:p>
            <a:r>
              <a:rPr lang="en-US" dirty="0"/>
              <a:t>States can seek “waivers” of federal Medicaid rules to test out new ways to provide care:</a:t>
            </a:r>
          </a:p>
          <a:p>
            <a:pPr lvl="1"/>
            <a:r>
              <a:rPr lang="en-US" dirty="0"/>
              <a:t>Waivers must </a:t>
            </a:r>
            <a:r>
              <a:rPr lang="en-US" dirty="0" smtClean="0"/>
              <a:t>“further the objectives” of the Medicaid program</a:t>
            </a:r>
            <a:endParaRPr lang="en-US" dirty="0"/>
          </a:p>
          <a:p>
            <a:pPr lvl="1"/>
            <a:r>
              <a:rPr lang="en-US" dirty="0"/>
              <a:t>No mandatory work requirements, premiums with lockouts, etc.</a:t>
            </a:r>
          </a:p>
          <a:p>
            <a:pPr lvl="1"/>
            <a:endParaRPr lang="en-US" dirty="0"/>
          </a:p>
          <a:p>
            <a:pPr marL="962846" lvl="2" indent="-444387"/>
            <a:endParaRPr lang="en-US" dirty="0"/>
          </a:p>
          <a:p>
            <a:endParaRPr lang="en-US" dirty="0"/>
          </a:p>
        </p:txBody>
      </p:sp>
    </p:spTree>
    <p:extLst>
      <p:ext uri="{BB962C8B-B14F-4D97-AF65-F5344CB8AC3E}">
        <p14:creationId xmlns:p14="http://schemas.microsoft.com/office/powerpoint/2010/main" val="3115622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Flexibility</a:t>
            </a:r>
          </a:p>
        </p:txBody>
      </p:sp>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16</a:t>
            </a:fld>
            <a:endParaRPr lang="en-US"/>
          </a:p>
        </p:txBody>
      </p:sp>
      <p:sp>
        <p:nvSpPr>
          <p:cNvPr id="5" name="Content Placeholder 2"/>
          <p:cNvSpPr>
            <a:spLocks noGrp="1"/>
          </p:cNvSpPr>
          <p:nvPr>
            <p:ph sz="quarter" idx="1"/>
          </p:nvPr>
        </p:nvSpPr>
        <p:spPr>
          <a:xfrm>
            <a:off x="304800" y="1447800"/>
            <a:ext cx="8503920" cy="4572000"/>
          </a:xfrm>
        </p:spPr>
        <p:txBody>
          <a:bodyPr>
            <a:normAutofit/>
          </a:bodyPr>
          <a:lstStyle/>
          <a:p>
            <a:r>
              <a:rPr lang="en-US" dirty="0"/>
              <a:t>Pennsylvania:</a:t>
            </a:r>
          </a:p>
          <a:p>
            <a:pPr lvl="1"/>
            <a:r>
              <a:rPr lang="en-US" dirty="0" smtClean="0"/>
              <a:t>Provides comprehensive benefits package</a:t>
            </a:r>
            <a:endParaRPr lang="en-US" dirty="0"/>
          </a:p>
          <a:p>
            <a:pPr lvl="1"/>
            <a:r>
              <a:rPr lang="en-US" dirty="0"/>
              <a:t>Requires most </a:t>
            </a:r>
            <a:r>
              <a:rPr lang="en-US" dirty="0" smtClean="0"/>
              <a:t>consumers </a:t>
            </a:r>
            <a:r>
              <a:rPr lang="en-US" dirty="0"/>
              <a:t>to receive coverage through </a:t>
            </a:r>
            <a:r>
              <a:rPr lang="en-US" dirty="0" smtClean="0"/>
              <a:t>an MCO</a:t>
            </a:r>
            <a:endParaRPr lang="en-US" dirty="0"/>
          </a:p>
          <a:p>
            <a:pPr lvl="1"/>
            <a:r>
              <a:rPr lang="en-US" dirty="0"/>
              <a:t>Charges </a:t>
            </a:r>
            <a:r>
              <a:rPr lang="en-US" dirty="0" smtClean="0"/>
              <a:t>nominal </a:t>
            </a:r>
            <a:r>
              <a:rPr lang="en-US" dirty="0"/>
              <a:t>copays</a:t>
            </a:r>
          </a:p>
          <a:p>
            <a:pPr lvl="1"/>
            <a:r>
              <a:rPr lang="en-US" dirty="0"/>
              <a:t>Adjusts eligibility rules for children with autism and other serious </a:t>
            </a:r>
            <a:r>
              <a:rPr lang="en-US" dirty="0" smtClean="0"/>
              <a:t>disabilities</a:t>
            </a:r>
          </a:p>
          <a:p>
            <a:pPr lvl="1"/>
            <a:endParaRPr lang="en-US" sz="1100" dirty="0"/>
          </a:p>
          <a:p>
            <a:r>
              <a:rPr lang="en-US" dirty="0"/>
              <a:t>Pennsylvania has eleven federal Medicaid waivers:  </a:t>
            </a:r>
          </a:p>
          <a:p>
            <a:pPr lvl="1"/>
            <a:r>
              <a:rPr lang="en-US" dirty="0"/>
              <a:t>Most allow Pennsylvania to provide home and community based services to seniors and individuals with serious </a:t>
            </a:r>
            <a:r>
              <a:rPr lang="en-US" dirty="0" smtClean="0"/>
              <a:t>disabilities</a:t>
            </a:r>
            <a:endParaRPr lang="en-US" dirty="0"/>
          </a:p>
        </p:txBody>
      </p:sp>
    </p:spTree>
    <p:extLst>
      <p:ext uri="{BB962C8B-B14F-4D97-AF65-F5344CB8AC3E}">
        <p14:creationId xmlns:p14="http://schemas.microsoft.com/office/powerpoint/2010/main" val="3295178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Grants</a:t>
            </a:r>
          </a:p>
        </p:txBody>
      </p:sp>
      <p:sp>
        <p:nvSpPr>
          <p:cNvPr id="3" name="Content Placeholder 2"/>
          <p:cNvSpPr>
            <a:spLocks noGrp="1"/>
          </p:cNvSpPr>
          <p:nvPr>
            <p:ph sz="quarter" idx="1"/>
          </p:nvPr>
        </p:nvSpPr>
        <p:spPr/>
        <p:txBody>
          <a:bodyPr/>
          <a:lstStyle/>
          <a:p>
            <a:r>
              <a:rPr lang="en-US" dirty="0"/>
              <a:t>Designed to achieve federal budget savings</a:t>
            </a:r>
          </a:p>
          <a:p>
            <a:pPr lvl="1"/>
            <a:r>
              <a:rPr lang="en-US" dirty="0" smtClean="0"/>
              <a:t>By </a:t>
            </a:r>
            <a:r>
              <a:rPr lang="en-US" dirty="0"/>
              <a:t>shifting costs to states, providers, and recipients</a:t>
            </a:r>
          </a:p>
          <a:p>
            <a:pPr lvl="1"/>
            <a:endParaRPr lang="en-US" sz="1200" dirty="0"/>
          </a:p>
          <a:p>
            <a:r>
              <a:rPr lang="en-US" dirty="0" smtClean="0"/>
              <a:t>“The House </a:t>
            </a:r>
            <a:r>
              <a:rPr lang="en-US" dirty="0"/>
              <a:t>Republican budget plan for fiscal year 2017, for example, would have cut federal Medicaid funding by $</a:t>
            </a:r>
            <a:r>
              <a:rPr lang="en-US" i="1" dirty="0"/>
              <a:t>1 trillion</a:t>
            </a:r>
            <a:r>
              <a:rPr lang="en-US" dirty="0"/>
              <a:t> — or nearly 25 percent — over ten years, relative to current law, </a:t>
            </a:r>
            <a:r>
              <a:rPr lang="en-US" i="1" dirty="0"/>
              <a:t>on top of </a:t>
            </a:r>
            <a:r>
              <a:rPr lang="en-US" dirty="0"/>
              <a:t>the cuts the plan would secure from repealing the ACA’s Medicaid expansion</a:t>
            </a:r>
            <a:r>
              <a:rPr lang="en-US" dirty="0" smtClean="0"/>
              <a:t>.”</a:t>
            </a:r>
            <a:endParaRPr lang="en-US" dirty="0"/>
          </a:p>
          <a:p>
            <a:pPr lvl="1"/>
            <a:r>
              <a:rPr lang="en-US" dirty="0" smtClean="0"/>
              <a:t>Edwin </a:t>
            </a:r>
            <a:r>
              <a:rPr lang="en-US" dirty="0"/>
              <a:t>Park, Center on Budget &amp; Policy Priorities (Nov. 2016)</a:t>
            </a:r>
          </a:p>
        </p:txBody>
      </p:sp>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17</a:t>
            </a:fld>
            <a:endParaRPr lang="en-US"/>
          </a:p>
        </p:txBody>
      </p:sp>
    </p:spTree>
    <p:extLst>
      <p:ext uri="{BB962C8B-B14F-4D97-AF65-F5344CB8AC3E}">
        <p14:creationId xmlns:p14="http://schemas.microsoft.com/office/powerpoint/2010/main" val="4117654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 Block Grants</a:t>
            </a:r>
          </a:p>
        </p:txBody>
      </p:sp>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18</a:t>
            </a:fld>
            <a:endParaRPr lang="en-US"/>
          </a:p>
        </p:txBody>
      </p:sp>
      <p:sp>
        <p:nvSpPr>
          <p:cNvPr id="5" name="Content Placeholder 2"/>
          <p:cNvSpPr>
            <a:spLocks noGrp="1"/>
          </p:cNvSpPr>
          <p:nvPr>
            <p:ph sz="quarter" idx="1"/>
          </p:nvPr>
        </p:nvSpPr>
        <p:spPr>
          <a:xfrm>
            <a:off x="301752" y="1527048"/>
            <a:ext cx="4060698" cy="4572000"/>
          </a:xfrm>
        </p:spPr>
        <p:txBody>
          <a:bodyPr>
            <a:normAutofit fontScale="92500" lnSpcReduction="20000"/>
          </a:bodyPr>
          <a:lstStyle/>
          <a:p>
            <a:r>
              <a:rPr lang="en-US" dirty="0"/>
              <a:t>Under most proposals, states would face small losses in the first year or two. </a:t>
            </a:r>
          </a:p>
          <a:p>
            <a:endParaRPr lang="en-US" sz="1300" dirty="0"/>
          </a:p>
          <a:p>
            <a:r>
              <a:rPr lang="en-US" dirty="0"/>
              <a:t>But block grant increases would be capped at low, fixed rates, regardless of  medical inflation or enrollment growth.</a:t>
            </a:r>
          </a:p>
          <a:p>
            <a:endParaRPr lang="en-US" sz="1300" dirty="0"/>
          </a:p>
          <a:p>
            <a:r>
              <a:rPr lang="en-US" dirty="0"/>
              <a:t>Over time, states would face huge budget shortfalls.</a:t>
            </a:r>
          </a:p>
          <a:p>
            <a:pPr lvl="1"/>
            <a:endParaRPr lang="en-US" dirty="0"/>
          </a:p>
        </p:txBody>
      </p:sp>
      <p:pic>
        <p:nvPicPr>
          <p:cNvPr id="6" name="Picture 2" descr="C:\Users\kdama\Desktop\Per Capita Ca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348" y="1555875"/>
            <a:ext cx="4597252" cy="4601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190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Block Grant Experience</a:t>
            </a:r>
            <a:endParaRPr lang="en-US" sz="3200" dirty="0"/>
          </a:p>
        </p:txBody>
      </p:sp>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19</a:t>
            </a:fld>
            <a:endParaRPr lang="en-US"/>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657600" y="1661845"/>
            <a:ext cx="5359557"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152400" y="1447800"/>
            <a:ext cx="339459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smtClean="0"/>
              <a:t>CBPP analysis of 13 enacted block grants: </a:t>
            </a:r>
          </a:p>
          <a:p>
            <a:endParaRPr lang="en-US" sz="1300" dirty="0" smtClean="0"/>
          </a:p>
          <a:p>
            <a:r>
              <a:rPr lang="en-US" dirty="0" smtClean="0"/>
              <a:t>“Since </a:t>
            </a:r>
            <a:r>
              <a:rPr lang="en-US" dirty="0"/>
              <a:t>2000, overall funding for the 13 major housing, health, and social services block grant programs in the federal budget has fallen by 27 percent after adjusting for </a:t>
            </a:r>
            <a:r>
              <a:rPr lang="en-US" dirty="0" smtClean="0"/>
              <a:t>inflation.”</a:t>
            </a:r>
            <a:endParaRPr lang="en-US" dirty="0"/>
          </a:p>
        </p:txBody>
      </p:sp>
    </p:spTree>
    <p:extLst>
      <p:ext uri="{BB962C8B-B14F-4D97-AF65-F5344CB8AC3E}">
        <p14:creationId xmlns:p14="http://schemas.microsoft.com/office/powerpoint/2010/main" val="76514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Topics</a:t>
            </a:r>
          </a:p>
        </p:txBody>
      </p:sp>
      <p:sp>
        <p:nvSpPr>
          <p:cNvPr id="3" name="Content Placeholder 2"/>
          <p:cNvSpPr>
            <a:spLocks noGrp="1"/>
          </p:cNvSpPr>
          <p:nvPr>
            <p:ph sz="quarter" idx="1"/>
          </p:nvPr>
        </p:nvSpPr>
        <p:spPr>
          <a:xfrm>
            <a:off x="304800" y="1524000"/>
            <a:ext cx="8503920" cy="5257800"/>
          </a:xfrm>
        </p:spPr>
        <p:txBody>
          <a:bodyPr/>
          <a:lstStyle/>
          <a:p>
            <a:r>
              <a:rPr lang="en-US" sz="2600" dirty="0"/>
              <a:t>ACA </a:t>
            </a:r>
            <a:r>
              <a:rPr lang="en-US" sz="2600" dirty="0" smtClean="0"/>
              <a:t>Repeal &amp; Medicaid Reform</a:t>
            </a:r>
            <a:endParaRPr lang="en-US" sz="2600" dirty="0"/>
          </a:p>
          <a:p>
            <a:endParaRPr lang="en-US" sz="1000" dirty="0" smtClean="0"/>
          </a:p>
          <a:p>
            <a:r>
              <a:rPr lang="en-US" sz="2600" dirty="0" smtClean="0"/>
              <a:t>Understanding </a:t>
            </a:r>
            <a:r>
              <a:rPr lang="en-US" sz="2600" dirty="0"/>
              <a:t>Medicaid</a:t>
            </a:r>
          </a:p>
          <a:p>
            <a:pPr lvl="1"/>
            <a:r>
              <a:rPr lang="en-US" sz="2000" dirty="0"/>
              <a:t>Traditional Medicaid</a:t>
            </a:r>
          </a:p>
          <a:p>
            <a:pPr lvl="1"/>
            <a:r>
              <a:rPr lang="en-US" sz="2000" dirty="0"/>
              <a:t>Expanded Medicaid  </a:t>
            </a:r>
          </a:p>
          <a:p>
            <a:endParaRPr lang="en-US" sz="1000" dirty="0" smtClean="0"/>
          </a:p>
          <a:p>
            <a:r>
              <a:rPr lang="en-US" sz="2600" dirty="0" smtClean="0"/>
              <a:t>Medicaid Funding</a:t>
            </a:r>
            <a:endParaRPr lang="en-US" sz="2600" dirty="0"/>
          </a:p>
          <a:p>
            <a:endParaRPr lang="en-US" sz="1000" dirty="0" smtClean="0"/>
          </a:p>
          <a:p>
            <a:r>
              <a:rPr lang="en-US" sz="2600" dirty="0" smtClean="0"/>
              <a:t>Block </a:t>
            </a:r>
            <a:r>
              <a:rPr lang="en-US" sz="2600" dirty="0"/>
              <a:t>Grant </a:t>
            </a:r>
            <a:r>
              <a:rPr lang="en-US" sz="2600" dirty="0" smtClean="0"/>
              <a:t>Funding Structure</a:t>
            </a:r>
            <a:endParaRPr lang="en-US" sz="2600" dirty="0"/>
          </a:p>
          <a:p>
            <a:pPr lvl="1"/>
            <a:r>
              <a:rPr lang="en-US" sz="1900" dirty="0" smtClean="0"/>
              <a:t>Per </a:t>
            </a:r>
            <a:r>
              <a:rPr lang="en-US" sz="1900" dirty="0"/>
              <a:t>Capita </a:t>
            </a:r>
            <a:r>
              <a:rPr lang="en-US" sz="1900" dirty="0" smtClean="0"/>
              <a:t>Allotments</a:t>
            </a:r>
            <a:endParaRPr lang="en-US" sz="1900" dirty="0"/>
          </a:p>
          <a:p>
            <a:endParaRPr lang="en-US" sz="1000" dirty="0" smtClean="0"/>
          </a:p>
          <a:p>
            <a:r>
              <a:rPr lang="en-US" sz="2600" dirty="0" smtClean="0"/>
              <a:t>Proposed </a:t>
            </a:r>
            <a:r>
              <a:rPr lang="en-US" sz="2600" dirty="0"/>
              <a:t>Legislation?</a:t>
            </a:r>
          </a:p>
        </p:txBody>
      </p:sp>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2</a:t>
            </a:fld>
            <a:endParaRPr lang="en-US"/>
          </a:p>
        </p:txBody>
      </p:sp>
    </p:spTree>
    <p:extLst>
      <p:ext uri="{BB962C8B-B14F-4D97-AF65-F5344CB8AC3E}">
        <p14:creationId xmlns:p14="http://schemas.microsoft.com/office/powerpoint/2010/main" val="877238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 Funding</a:t>
            </a:r>
          </a:p>
        </p:txBody>
      </p:sp>
      <p:sp>
        <p:nvSpPr>
          <p:cNvPr id="3" name="Content Placeholder 2"/>
          <p:cNvSpPr>
            <a:spLocks noGrp="1"/>
          </p:cNvSpPr>
          <p:nvPr>
            <p:ph sz="quarter" idx="1"/>
          </p:nvPr>
        </p:nvSpPr>
        <p:spPr>
          <a:xfrm>
            <a:off x="301752" y="1527048"/>
            <a:ext cx="8503920" cy="4873752"/>
          </a:xfrm>
        </p:spPr>
        <p:txBody>
          <a:bodyPr/>
          <a:lstStyle/>
          <a:p>
            <a:pPr marL="0" indent="0">
              <a:buNone/>
            </a:pPr>
            <a:r>
              <a:rPr lang="en-US" sz="2400" dirty="0"/>
              <a:t>Two-fold danger:</a:t>
            </a:r>
          </a:p>
          <a:p>
            <a:r>
              <a:rPr lang="en-US" sz="2400" dirty="0"/>
              <a:t>(1) reduction of federal funds over time</a:t>
            </a:r>
          </a:p>
          <a:p>
            <a:r>
              <a:rPr lang="en-US" sz="2400" dirty="0"/>
              <a:t>(2) elimination of state share requirement</a:t>
            </a:r>
          </a:p>
          <a:p>
            <a:endParaRPr lang="en-US" sz="1200" dirty="0"/>
          </a:p>
          <a:p>
            <a:r>
              <a:rPr lang="en-US" sz="2400" dirty="0"/>
              <a:t>Under the current structure, states submit quarterly to the federal government for reimbursement</a:t>
            </a:r>
          </a:p>
          <a:p>
            <a:pPr lvl="1"/>
            <a:r>
              <a:rPr lang="en-US" sz="2000" dirty="0"/>
              <a:t>PA has to pay its 48.2% to receive its 51.8% federal match, e.g.</a:t>
            </a:r>
          </a:p>
          <a:p>
            <a:endParaRPr lang="en-US" sz="800" dirty="0" smtClean="0"/>
          </a:p>
          <a:p>
            <a:r>
              <a:rPr lang="en-US" sz="2400" dirty="0" smtClean="0"/>
              <a:t>Block </a:t>
            </a:r>
            <a:r>
              <a:rPr lang="en-US" sz="2400" dirty="0"/>
              <a:t>grant structure could allow states to use what is now state share payments to plug </a:t>
            </a:r>
            <a:r>
              <a:rPr lang="en-US" sz="2400" dirty="0" smtClean="0"/>
              <a:t>budget holes</a:t>
            </a:r>
            <a:endParaRPr lang="en-US" sz="2400" dirty="0"/>
          </a:p>
          <a:p>
            <a:endParaRPr lang="en-US" sz="1000" dirty="0"/>
          </a:p>
          <a:p>
            <a:r>
              <a:rPr lang="en-US" sz="2400" dirty="0"/>
              <a:t>If state share </a:t>
            </a:r>
            <a:r>
              <a:rPr lang="en-US" sz="2400" i="1" dirty="0"/>
              <a:t>is</a:t>
            </a:r>
            <a:r>
              <a:rPr lang="en-US" sz="2400" dirty="0"/>
              <a:t> still required, question whether provider </a:t>
            </a:r>
            <a:r>
              <a:rPr lang="en-US" sz="2400" dirty="0" smtClean="0"/>
              <a:t>taxes (which </a:t>
            </a:r>
            <a:r>
              <a:rPr lang="en-US" sz="2400" dirty="0"/>
              <a:t>PA relies on </a:t>
            </a:r>
            <a:r>
              <a:rPr lang="en-US" sz="2400" dirty="0" smtClean="0"/>
              <a:t>heavily) </a:t>
            </a:r>
            <a:r>
              <a:rPr lang="en-US" sz="2400" dirty="0"/>
              <a:t>would continue to count</a:t>
            </a:r>
          </a:p>
          <a:p>
            <a:pPr marL="274638" lvl="1" indent="0">
              <a:buNone/>
            </a:pPr>
            <a:endParaRPr lang="en-US" dirty="0"/>
          </a:p>
        </p:txBody>
      </p:sp>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20</a:t>
            </a:fld>
            <a:endParaRPr lang="en-US"/>
          </a:p>
        </p:txBody>
      </p:sp>
    </p:spTree>
    <p:extLst>
      <p:ext uri="{BB962C8B-B14F-4D97-AF65-F5344CB8AC3E}">
        <p14:creationId xmlns:p14="http://schemas.microsoft.com/office/powerpoint/2010/main" val="773402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Flexibility</a:t>
            </a:r>
          </a:p>
        </p:txBody>
      </p:sp>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21</a:t>
            </a:fld>
            <a:endParaRPr lang="en-US"/>
          </a:p>
        </p:txBody>
      </p:sp>
      <p:sp>
        <p:nvSpPr>
          <p:cNvPr id="5" name="Content Placeholder 2"/>
          <p:cNvSpPr>
            <a:spLocks noGrp="1"/>
          </p:cNvSpPr>
          <p:nvPr>
            <p:ph sz="quarter" idx="1"/>
          </p:nvPr>
        </p:nvSpPr>
        <p:spPr/>
        <p:txBody>
          <a:bodyPr>
            <a:normAutofit lnSpcReduction="10000"/>
          </a:bodyPr>
          <a:lstStyle/>
          <a:p>
            <a:r>
              <a:rPr lang="en-US" dirty="0"/>
              <a:t>Under block grants:</a:t>
            </a:r>
          </a:p>
          <a:p>
            <a:pPr lvl="1"/>
            <a:r>
              <a:rPr lang="en-US" dirty="0"/>
              <a:t>Medicaid would no longer be an entitlement.</a:t>
            </a:r>
          </a:p>
          <a:p>
            <a:pPr lvl="1"/>
            <a:r>
              <a:rPr lang="en-US" dirty="0"/>
              <a:t>Many federal Medicaid requirements would likely be eliminated.</a:t>
            </a:r>
          </a:p>
          <a:p>
            <a:endParaRPr lang="en-US" sz="1200" dirty="0"/>
          </a:p>
          <a:p>
            <a:r>
              <a:rPr lang="en-US" dirty="0"/>
              <a:t>Proponents argue that, freed from federal requirements, states could save money by innovating.</a:t>
            </a:r>
          </a:p>
          <a:p>
            <a:endParaRPr lang="en-US" sz="1300" dirty="0"/>
          </a:p>
          <a:p>
            <a:r>
              <a:rPr lang="en-US" dirty="0"/>
              <a:t>In truth, huge cuts in federal funding mean that states would have no choice but to cut benefits, </a:t>
            </a:r>
            <a:r>
              <a:rPr lang="en-US" dirty="0" smtClean="0"/>
              <a:t>cut </a:t>
            </a:r>
            <a:r>
              <a:rPr lang="en-US" dirty="0"/>
              <a:t>provider payments, </a:t>
            </a:r>
            <a:r>
              <a:rPr lang="en-US" dirty="0" smtClean="0"/>
              <a:t>and cut back enrollment.</a:t>
            </a:r>
            <a:endParaRPr lang="en-US" dirty="0"/>
          </a:p>
          <a:p>
            <a:pPr lvl="1"/>
            <a:endParaRPr lang="en-US" dirty="0"/>
          </a:p>
          <a:p>
            <a:pPr lvl="1"/>
            <a:endParaRPr lang="en-US" dirty="0"/>
          </a:p>
        </p:txBody>
      </p:sp>
    </p:spTree>
    <p:extLst>
      <p:ext uri="{BB962C8B-B14F-4D97-AF65-F5344CB8AC3E}">
        <p14:creationId xmlns:p14="http://schemas.microsoft.com/office/powerpoint/2010/main" val="626273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quarter" idx="1"/>
          </p:nvPr>
        </p:nvPicPr>
        <p:blipFill>
          <a:blip r:embed="rId3"/>
          <a:stretch>
            <a:fillRect/>
          </a:stretch>
        </p:blipFill>
        <p:spPr>
          <a:xfrm>
            <a:off x="54056" y="194930"/>
            <a:ext cx="9029538" cy="5943600"/>
          </a:xfrm>
          <a:prstGeom prst="rect">
            <a:avLst/>
          </a:prstGeom>
        </p:spPr>
      </p:pic>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22</a:t>
            </a:fld>
            <a:endParaRPr lang="en-US"/>
          </a:p>
        </p:txBody>
      </p:sp>
      <p:sp>
        <p:nvSpPr>
          <p:cNvPr id="6" name="TextBox 5"/>
          <p:cNvSpPr txBox="1"/>
          <p:nvPr/>
        </p:nvSpPr>
        <p:spPr>
          <a:xfrm>
            <a:off x="685800" y="6324600"/>
            <a:ext cx="5472652" cy="369332"/>
          </a:xfrm>
          <a:prstGeom prst="rect">
            <a:avLst/>
          </a:prstGeom>
          <a:noFill/>
        </p:spPr>
        <p:txBody>
          <a:bodyPr wrap="none" rtlCol="0">
            <a:spAutoFit/>
          </a:bodyPr>
          <a:lstStyle/>
          <a:p>
            <a:r>
              <a:rPr lang="en-US" dirty="0">
                <a:solidFill>
                  <a:schemeClr val="bg1"/>
                </a:solidFill>
              </a:rPr>
              <a:t>Source: Gov. Wolf’s Proposed FY 2017-18 Budget</a:t>
            </a:r>
          </a:p>
        </p:txBody>
      </p:sp>
    </p:spTree>
    <p:extLst>
      <p:ext uri="{BB962C8B-B14F-4D97-AF65-F5344CB8AC3E}">
        <p14:creationId xmlns:p14="http://schemas.microsoft.com/office/powerpoint/2010/main" val="73954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Grants</a:t>
            </a:r>
          </a:p>
        </p:txBody>
      </p:sp>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23</a:t>
            </a:fld>
            <a:endParaRPr lang="en-US"/>
          </a:p>
        </p:txBody>
      </p:sp>
      <p:sp>
        <p:nvSpPr>
          <p:cNvPr id="5" name="Content Placeholder 2"/>
          <p:cNvSpPr>
            <a:spLocks noGrp="1"/>
          </p:cNvSpPr>
          <p:nvPr>
            <p:ph sz="quarter" idx="1"/>
          </p:nvPr>
        </p:nvSpPr>
        <p:spPr/>
        <p:txBody>
          <a:bodyPr>
            <a:normAutofit/>
          </a:bodyPr>
          <a:lstStyle/>
          <a:p>
            <a:r>
              <a:rPr lang="en-US" dirty="0"/>
              <a:t>Block grants allow states to divert money away from people who need it most, to fund pet projects or fill budget holes.</a:t>
            </a:r>
          </a:p>
          <a:p>
            <a:endParaRPr lang="en-US" sz="1400" dirty="0"/>
          </a:p>
          <a:p>
            <a:r>
              <a:rPr lang="en-US" dirty="0"/>
              <a:t>Block grants create “winners” and “losers” among states.</a:t>
            </a:r>
          </a:p>
          <a:p>
            <a:pPr lvl="1"/>
            <a:r>
              <a:rPr lang="en-US" dirty="0"/>
              <a:t>Huge consequences to how the baseline </a:t>
            </a:r>
            <a:r>
              <a:rPr lang="en-US" dirty="0" smtClean="0"/>
              <a:t>is </a:t>
            </a:r>
            <a:r>
              <a:rPr lang="en-US" dirty="0"/>
              <a:t>set</a:t>
            </a:r>
          </a:p>
          <a:p>
            <a:pPr lvl="1"/>
            <a:r>
              <a:rPr lang="en-US" dirty="0"/>
              <a:t>Potentially locks-in policy decisions like not expanding Medicaid, and historic </a:t>
            </a:r>
            <a:r>
              <a:rPr lang="en-US" dirty="0" smtClean="0"/>
              <a:t>and geographic </a:t>
            </a:r>
            <a:r>
              <a:rPr lang="en-US" dirty="0"/>
              <a:t>variations in spending</a:t>
            </a:r>
          </a:p>
          <a:p>
            <a:endParaRPr lang="en-US" sz="1400" dirty="0"/>
          </a:p>
          <a:p>
            <a:r>
              <a:rPr lang="en-US" dirty="0"/>
              <a:t>Block grants fail to respond to economic downturns.</a:t>
            </a:r>
          </a:p>
        </p:txBody>
      </p:sp>
    </p:spTree>
    <p:extLst>
      <p:ext uri="{BB962C8B-B14F-4D97-AF65-F5344CB8AC3E}">
        <p14:creationId xmlns:p14="http://schemas.microsoft.com/office/powerpoint/2010/main" val="921724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 Capita Caps</a:t>
            </a:r>
          </a:p>
        </p:txBody>
      </p:sp>
      <p:sp>
        <p:nvSpPr>
          <p:cNvPr id="3" name="Content Placeholder 2"/>
          <p:cNvSpPr>
            <a:spLocks noGrp="1"/>
          </p:cNvSpPr>
          <p:nvPr>
            <p:ph sz="quarter" idx="1"/>
          </p:nvPr>
        </p:nvSpPr>
        <p:spPr/>
        <p:txBody>
          <a:bodyPr/>
          <a:lstStyle/>
          <a:p>
            <a:r>
              <a:rPr lang="en-US" dirty="0" smtClean="0"/>
              <a:t>Per </a:t>
            </a:r>
            <a:r>
              <a:rPr lang="en-US" dirty="0"/>
              <a:t>capita caps are designed, like </a:t>
            </a:r>
            <a:r>
              <a:rPr lang="en-US" dirty="0" smtClean="0"/>
              <a:t>block </a:t>
            </a:r>
            <a:r>
              <a:rPr lang="en-US" dirty="0"/>
              <a:t>grants, to achieve federal budget savings</a:t>
            </a:r>
          </a:p>
          <a:p>
            <a:r>
              <a:rPr lang="en-US" dirty="0"/>
              <a:t>Funding per enrollee would </a:t>
            </a:r>
            <a:r>
              <a:rPr lang="en-US" dirty="0" smtClean="0"/>
              <a:t>be capped</a:t>
            </a:r>
            <a:endParaRPr lang="en-US" dirty="0"/>
          </a:p>
          <a:p>
            <a:r>
              <a:rPr lang="en-US" dirty="0" smtClean="0"/>
              <a:t>Account </a:t>
            </a:r>
            <a:r>
              <a:rPr lang="en-US" dirty="0"/>
              <a:t>for enrollment changes, but not changes </a:t>
            </a:r>
            <a:r>
              <a:rPr lang="en-US" dirty="0" smtClean="0"/>
              <a:t>in technology or </a:t>
            </a:r>
            <a:r>
              <a:rPr lang="en-US" dirty="0"/>
              <a:t>health care </a:t>
            </a:r>
            <a:r>
              <a:rPr lang="en-US" dirty="0" smtClean="0"/>
              <a:t>costs</a:t>
            </a:r>
            <a:endParaRPr lang="en-US" dirty="0"/>
          </a:p>
          <a:p>
            <a:pPr lvl="1"/>
            <a:r>
              <a:rPr lang="en-US" dirty="0" smtClean="0"/>
              <a:t>Unlikely to keep up with healthcare inflation</a:t>
            </a:r>
          </a:p>
          <a:p>
            <a:pPr lvl="1"/>
            <a:r>
              <a:rPr lang="en-US" dirty="0" smtClean="0"/>
              <a:t>Limit the ability of states to </a:t>
            </a:r>
            <a:r>
              <a:rPr lang="en-US" dirty="0"/>
              <a:t>respond to epidemics like </a:t>
            </a:r>
            <a:r>
              <a:rPr lang="en-US" dirty="0" smtClean="0"/>
              <a:t>HIV/AIDS </a:t>
            </a:r>
            <a:r>
              <a:rPr lang="en-US" dirty="0"/>
              <a:t>or breakthroughs like new Hepatitis C </a:t>
            </a:r>
            <a:r>
              <a:rPr lang="en-US" dirty="0" smtClean="0"/>
              <a:t>medications</a:t>
            </a:r>
          </a:p>
          <a:p>
            <a:pPr lvl="1"/>
            <a:r>
              <a:rPr lang="en-US" dirty="0" smtClean="0"/>
              <a:t>Lead to same pressures on states to cut benefits, cut provider payments, and cut enrollment</a:t>
            </a:r>
            <a:endParaRPr lang="en-US" dirty="0"/>
          </a:p>
        </p:txBody>
      </p:sp>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24</a:t>
            </a:fld>
            <a:endParaRPr lang="en-US"/>
          </a:p>
        </p:txBody>
      </p:sp>
    </p:spTree>
    <p:extLst>
      <p:ext uri="{BB962C8B-B14F-4D97-AF65-F5344CB8AC3E}">
        <p14:creationId xmlns:p14="http://schemas.microsoft.com/office/powerpoint/2010/main" val="1542746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House Republican Policy Brief</a:t>
            </a:r>
            <a:endParaRPr lang="en-US" sz="3200" dirty="0"/>
          </a:p>
        </p:txBody>
      </p:sp>
      <p:sp>
        <p:nvSpPr>
          <p:cNvPr id="3" name="Content Placeholder 2"/>
          <p:cNvSpPr>
            <a:spLocks noGrp="1"/>
          </p:cNvSpPr>
          <p:nvPr>
            <p:ph sz="quarter" idx="1"/>
          </p:nvPr>
        </p:nvSpPr>
        <p:spPr>
          <a:xfrm>
            <a:off x="301752" y="1527048"/>
            <a:ext cx="8613648" cy="4572000"/>
          </a:xfrm>
        </p:spPr>
        <p:txBody>
          <a:bodyPr/>
          <a:lstStyle/>
          <a:p>
            <a:r>
              <a:rPr lang="en-US" dirty="0" smtClean="0"/>
              <a:t>“Modernizing </a:t>
            </a:r>
            <a:r>
              <a:rPr lang="en-US" dirty="0"/>
              <a:t>and Strengthening Medicaid to Protect the Most </a:t>
            </a:r>
            <a:r>
              <a:rPr lang="en-US" dirty="0" smtClean="0"/>
              <a:t>Vulnerable” </a:t>
            </a:r>
          </a:p>
          <a:p>
            <a:pPr lvl="1"/>
            <a:r>
              <a:rPr lang="en-US" dirty="0" smtClean="0"/>
              <a:t>Safety net program for nation’s “most vulnerable” patients – children, pregnant women, elderly, blind, disabled </a:t>
            </a:r>
          </a:p>
          <a:p>
            <a:pPr lvl="1"/>
            <a:r>
              <a:rPr lang="en-US" dirty="0" smtClean="0"/>
              <a:t>Put in jeopardy by “unsustainable” and “unfair” enhanced federal funding for “able-bodied adults”</a:t>
            </a:r>
          </a:p>
          <a:p>
            <a:pPr lvl="1"/>
            <a:endParaRPr lang="en-US" sz="1600" dirty="0"/>
          </a:p>
          <a:p>
            <a:r>
              <a:rPr lang="en-US" dirty="0" smtClean="0"/>
              <a:t>Suggests that some Medicaid beneficiary groups more deserving than others</a:t>
            </a:r>
          </a:p>
          <a:p>
            <a:r>
              <a:rPr lang="en-US" dirty="0" smtClean="0"/>
              <a:t>Repeals Obamacare’s “unfair” and “unsustainable” Medicaid expansion</a:t>
            </a:r>
          </a:p>
        </p:txBody>
      </p:sp>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25</a:t>
            </a:fld>
            <a:endParaRPr lang="en-US"/>
          </a:p>
        </p:txBody>
      </p:sp>
    </p:spTree>
    <p:extLst>
      <p:ext uri="{BB962C8B-B14F-4D97-AF65-F5344CB8AC3E}">
        <p14:creationId xmlns:p14="http://schemas.microsoft.com/office/powerpoint/2010/main" val="3128886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House Republican Policy Brief</a:t>
            </a:r>
            <a:endParaRPr lang="en-US" sz="3200" dirty="0"/>
          </a:p>
        </p:txBody>
      </p:sp>
      <p:sp>
        <p:nvSpPr>
          <p:cNvPr id="3" name="Content Placeholder 2"/>
          <p:cNvSpPr>
            <a:spLocks noGrp="1"/>
          </p:cNvSpPr>
          <p:nvPr>
            <p:ph sz="quarter" idx="1"/>
          </p:nvPr>
        </p:nvSpPr>
        <p:spPr>
          <a:xfrm>
            <a:off x="301752" y="1527048"/>
            <a:ext cx="8613648" cy="4572000"/>
          </a:xfrm>
        </p:spPr>
        <p:txBody>
          <a:bodyPr/>
          <a:lstStyle/>
          <a:p>
            <a:r>
              <a:rPr lang="en-US" dirty="0" smtClean="0"/>
              <a:t>“Putting </a:t>
            </a:r>
            <a:r>
              <a:rPr lang="en-US" dirty="0"/>
              <a:t>Medicaid On a Budget By Reforming Medicaid Financing With a Per Capita </a:t>
            </a:r>
            <a:r>
              <a:rPr lang="en-US" dirty="0" smtClean="0"/>
              <a:t>Allotment</a:t>
            </a:r>
          </a:p>
          <a:p>
            <a:pPr lvl="1"/>
            <a:r>
              <a:rPr lang="en-US" dirty="0" smtClean="0"/>
              <a:t>… The </a:t>
            </a:r>
            <a:r>
              <a:rPr lang="en-US" dirty="0"/>
              <a:t>amount of the federal allotment will be the product of the state’s per capita allotment for major beneficiary categories —aged, blind and disabled, children, and adults—multiplied by the number of enrollees in each group. </a:t>
            </a:r>
            <a:endParaRPr lang="en-US" dirty="0" smtClean="0"/>
          </a:p>
          <a:p>
            <a:pPr lvl="1"/>
            <a:r>
              <a:rPr lang="en-US" dirty="0" smtClean="0"/>
              <a:t>The </a:t>
            </a:r>
            <a:r>
              <a:rPr lang="en-US" dirty="0"/>
              <a:t>per capita allotments for each beneficiary group will be determined by each state’s average Medicaid spending in a base year, grown by an inflationary index. </a:t>
            </a:r>
            <a:endParaRPr lang="en-US" dirty="0" smtClean="0"/>
          </a:p>
          <a:p>
            <a:pPr lvl="1"/>
            <a:r>
              <a:rPr lang="en-US" dirty="0" smtClean="0"/>
              <a:t>Some </a:t>
            </a:r>
            <a:r>
              <a:rPr lang="en-US" dirty="0"/>
              <a:t>federal payments, including disproportionate share hospital (DSH) payments, administrative costs, and others, are excluded from the total allotment</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26</a:t>
            </a:fld>
            <a:endParaRPr lang="en-US"/>
          </a:p>
        </p:txBody>
      </p:sp>
    </p:spTree>
    <p:extLst>
      <p:ext uri="{BB962C8B-B14F-4D97-AF65-F5344CB8AC3E}">
        <p14:creationId xmlns:p14="http://schemas.microsoft.com/office/powerpoint/2010/main" val="3128886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Reconciliation</a:t>
            </a:r>
          </a:p>
        </p:txBody>
      </p:sp>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27</a:t>
            </a:fld>
            <a:endParaRPr lang="en-US"/>
          </a:p>
        </p:txBody>
      </p:sp>
      <p:sp>
        <p:nvSpPr>
          <p:cNvPr id="5" name="Content Placeholder 2"/>
          <p:cNvSpPr>
            <a:spLocks noGrp="1"/>
          </p:cNvSpPr>
          <p:nvPr>
            <p:ph sz="quarter" idx="1"/>
          </p:nvPr>
        </p:nvSpPr>
        <p:spPr/>
        <p:txBody>
          <a:bodyPr>
            <a:normAutofit/>
          </a:bodyPr>
          <a:lstStyle/>
          <a:p>
            <a:r>
              <a:rPr lang="en-US" dirty="0"/>
              <a:t>Block grants or per capita caps can be enacted through federal budget “reconciliation</a:t>
            </a:r>
            <a:r>
              <a:rPr lang="en-US" dirty="0" smtClean="0"/>
              <a:t>”</a:t>
            </a:r>
            <a:endParaRPr lang="en-US" dirty="0"/>
          </a:p>
          <a:p>
            <a:pPr lvl="1"/>
            <a:r>
              <a:rPr lang="en-US" dirty="0"/>
              <a:t>Process through which legislation that affects the federal budget can pass with a simple majorities in both houses of Congress</a:t>
            </a:r>
          </a:p>
          <a:p>
            <a:pPr lvl="1"/>
            <a:r>
              <a:rPr lang="en-US" dirty="0" smtClean="0"/>
              <a:t>Avoids filibuster </a:t>
            </a:r>
            <a:r>
              <a:rPr lang="en-US" dirty="0"/>
              <a:t>in the Senate – only 51 votes are needed to pass a reconciliation bill</a:t>
            </a:r>
          </a:p>
          <a:p>
            <a:endParaRPr lang="en-US" sz="2000" dirty="0"/>
          </a:p>
          <a:p>
            <a:r>
              <a:rPr lang="en-US" dirty="0" smtClean="0"/>
              <a:t>Precedent - TANF </a:t>
            </a:r>
            <a:r>
              <a:rPr lang="en-US" dirty="0"/>
              <a:t>block grants were established via </a:t>
            </a:r>
            <a:r>
              <a:rPr lang="en-US" dirty="0" smtClean="0"/>
              <a:t>budget reconciliation </a:t>
            </a:r>
            <a:r>
              <a:rPr lang="en-US" dirty="0"/>
              <a:t>in 1996.</a:t>
            </a:r>
          </a:p>
        </p:txBody>
      </p:sp>
    </p:spTree>
    <p:extLst>
      <p:ext uri="{BB962C8B-B14F-4D97-AF65-F5344CB8AC3E}">
        <p14:creationId xmlns:p14="http://schemas.microsoft.com/office/powerpoint/2010/main" val="720202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Other Threats to Medicaid</a:t>
            </a:r>
          </a:p>
        </p:txBody>
      </p:sp>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28</a:t>
            </a:fld>
            <a:endParaRPr lang="en-US"/>
          </a:p>
        </p:txBody>
      </p:sp>
      <p:sp>
        <p:nvSpPr>
          <p:cNvPr id="5" name="Content Placeholder 2"/>
          <p:cNvSpPr>
            <a:spLocks noGrp="1"/>
          </p:cNvSpPr>
          <p:nvPr>
            <p:ph sz="quarter" idx="1"/>
          </p:nvPr>
        </p:nvSpPr>
        <p:spPr/>
        <p:txBody>
          <a:bodyPr>
            <a:normAutofit fontScale="92500" lnSpcReduction="10000"/>
          </a:bodyPr>
          <a:lstStyle/>
          <a:p>
            <a:r>
              <a:rPr lang="en-US" dirty="0" smtClean="0"/>
              <a:t>The federal Centers for Medicare &amp; Medicaid Services (CMS) </a:t>
            </a:r>
            <a:r>
              <a:rPr lang="en-US" dirty="0"/>
              <a:t>under </a:t>
            </a:r>
            <a:r>
              <a:rPr lang="en-US" dirty="0" smtClean="0"/>
              <a:t>the </a:t>
            </a:r>
            <a:r>
              <a:rPr lang="en-US" dirty="0"/>
              <a:t>Obama Administration would not grant state Medicaid waivers that were unrelated to the purpose of the Medicaid program.</a:t>
            </a:r>
          </a:p>
          <a:p>
            <a:endParaRPr lang="en-US" sz="1700" dirty="0"/>
          </a:p>
          <a:p>
            <a:r>
              <a:rPr lang="en-US" dirty="0"/>
              <a:t>The Trump Administration has nominated as head of CMS a consultant who has championed waivers </a:t>
            </a:r>
            <a:r>
              <a:rPr lang="en-US" dirty="0" smtClean="0"/>
              <a:t>that promote “personal responsibility”</a:t>
            </a:r>
          </a:p>
          <a:p>
            <a:pPr lvl="1"/>
            <a:r>
              <a:rPr lang="en-US" dirty="0" smtClean="0"/>
              <a:t>Medicaid </a:t>
            </a:r>
            <a:r>
              <a:rPr lang="en-US" dirty="0"/>
              <a:t>work </a:t>
            </a:r>
            <a:r>
              <a:rPr lang="en-US" dirty="0" smtClean="0"/>
              <a:t>requirements, HSAs, </a:t>
            </a:r>
            <a:r>
              <a:rPr lang="en-US" dirty="0"/>
              <a:t>and premiums with </a:t>
            </a:r>
            <a:r>
              <a:rPr lang="en-US" dirty="0" smtClean="0"/>
              <a:t>lockouts</a:t>
            </a:r>
          </a:p>
          <a:p>
            <a:endParaRPr lang="en-US" sz="1700" dirty="0"/>
          </a:p>
          <a:p>
            <a:r>
              <a:rPr lang="en-US" dirty="0" smtClean="0"/>
              <a:t>If CMS starts granting waivers it has previously rejected, states will have new latitude to limit access to their Medicaid programs.</a:t>
            </a:r>
          </a:p>
          <a:p>
            <a:endParaRPr lang="en-US" dirty="0"/>
          </a:p>
        </p:txBody>
      </p:sp>
    </p:spTree>
    <p:extLst>
      <p:ext uri="{BB962C8B-B14F-4D97-AF65-F5344CB8AC3E}">
        <p14:creationId xmlns:p14="http://schemas.microsoft.com/office/powerpoint/2010/main" val="3364309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Opportunity to Take Action</a:t>
            </a:r>
          </a:p>
        </p:txBody>
      </p:sp>
      <p:sp>
        <p:nvSpPr>
          <p:cNvPr id="3" name="Slide Number Placeholder 2"/>
          <p:cNvSpPr>
            <a:spLocks noGrp="1"/>
          </p:cNvSpPr>
          <p:nvPr>
            <p:ph type="sldNum" sz="quarter" idx="12"/>
          </p:nvPr>
        </p:nvSpPr>
        <p:spPr/>
        <p:txBody>
          <a:bodyPr/>
          <a:lstStyle/>
          <a:p>
            <a:pPr>
              <a:defRPr/>
            </a:pPr>
            <a:fld id="{94CB0A34-61BC-4DAD-9147-3B87F2CF974B}" type="slidenum">
              <a:rPr lang="en-US" smtClean="0"/>
              <a:pPr>
                <a:defRPr/>
              </a:pPr>
              <a:t>29</a:t>
            </a:fld>
            <a:endParaRPr lang="en-US" dirty="0"/>
          </a:p>
        </p:txBody>
      </p:sp>
      <p:sp>
        <p:nvSpPr>
          <p:cNvPr id="4" name="Content Placeholder 3"/>
          <p:cNvSpPr>
            <a:spLocks noGrp="1"/>
          </p:cNvSpPr>
          <p:nvPr>
            <p:ph sz="quarter" idx="1"/>
          </p:nvPr>
        </p:nvSpPr>
        <p:spPr/>
        <p:txBody>
          <a:bodyPr/>
          <a:lstStyle/>
          <a:p>
            <a:r>
              <a:rPr lang="en-US" dirty="0"/>
              <a:t>Stay informed:</a:t>
            </a:r>
          </a:p>
          <a:p>
            <a:pPr lvl="1"/>
            <a:r>
              <a:rPr lang="en-US" dirty="0"/>
              <a:t>Join the </a:t>
            </a:r>
            <a:r>
              <a:rPr lang="en-US" dirty="0" err="1"/>
              <a:t>InsurePA</a:t>
            </a:r>
            <a:r>
              <a:rPr lang="en-US" dirty="0"/>
              <a:t> campaign (</a:t>
            </a:r>
            <a:r>
              <a:rPr lang="en-US" dirty="0">
                <a:hlinkClick r:id="rId2"/>
              </a:rPr>
              <a:t>www.insurepa.org</a:t>
            </a:r>
            <a:r>
              <a:rPr lang="en-US" dirty="0"/>
              <a:t>) </a:t>
            </a:r>
          </a:p>
          <a:p>
            <a:pPr lvl="1"/>
            <a:r>
              <a:rPr lang="en-US" dirty="0" smtClean="0"/>
              <a:t>Visit </a:t>
            </a:r>
            <a:r>
              <a:rPr lang="en-US" dirty="0"/>
              <a:t>Community Legal Services’ website (</a:t>
            </a:r>
            <a:r>
              <a:rPr lang="en-US" dirty="0">
                <a:hlinkClick r:id="rId3"/>
              </a:rPr>
              <a:t>www.clsphila.org</a:t>
            </a:r>
            <a:r>
              <a:rPr lang="en-US" dirty="0" smtClean="0"/>
              <a:t>)</a:t>
            </a:r>
          </a:p>
          <a:p>
            <a:pPr lvl="1"/>
            <a:r>
              <a:rPr lang="en-US" dirty="0"/>
              <a:t>Visit PHLP’s website (</a:t>
            </a:r>
            <a:r>
              <a:rPr lang="en-US" dirty="0">
                <a:hlinkClick r:id="rId4"/>
              </a:rPr>
              <a:t>www.phlp.org</a:t>
            </a:r>
            <a:r>
              <a:rPr lang="en-US" dirty="0"/>
              <a:t>)</a:t>
            </a:r>
          </a:p>
          <a:p>
            <a:endParaRPr lang="en-US" sz="2000" dirty="0"/>
          </a:p>
          <a:p>
            <a:r>
              <a:rPr lang="en-US" dirty="0" smtClean="0"/>
              <a:t>Speak out (in your capacity as individual citizens)</a:t>
            </a:r>
          </a:p>
          <a:p>
            <a:r>
              <a:rPr lang="en-US" dirty="0" smtClean="0"/>
              <a:t>Call </a:t>
            </a:r>
            <a:r>
              <a:rPr lang="en-US" dirty="0"/>
              <a:t>your Congressional </a:t>
            </a:r>
            <a:r>
              <a:rPr lang="en-US" dirty="0" smtClean="0"/>
              <a:t>Representative &amp; U.S</a:t>
            </a:r>
            <a:r>
              <a:rPr lang="en-US" dirty="0"/>
              <a:t>. </a:t>
            </a:r>
            <a:r>
              <a:rPr lang="en-US" dirty="0" smtClean="0"/>
              <a:t>Senators</a:t>
            </a:r>
            <a:endParaRPr lang="en-US" dirty="0"/>
          </a:p>
          <a:p>
            <a:pPr marL="0" indent="0">
              <a:buNone/>
            </a:pPr>
            <a:endParaRPr lang="en-US" dirty="0"/>
          </a:p>
        </p:txBody>
      </p:sp>
    </p:spTree>
    <p:extLst>
      <p:ext uri="{BB962C8B-B14F-4D97-AF65-F5344CB8AC3E}">
        <p14:creationId xmlns:p14="http://schemas.microsoft.com/office/powerpoint/2010/main" val="1050600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Post-election Outlook</a:t>
            </a:r>
          </a:p>
        </p:txBody>
      </p:sp>
      <p:sp>
        <p:nvSpPr>
          <p:cNvPr id="3" name="Content Placeholder 2"/>
          <p:cNvSpPr>
            <a:spLocks noGrp="1"/>
          </p:cNvSpPr>
          <p:nvPr>
            <p:ph sz="quarter" idx="1"/>
          </p:nvPr>
        </p:nvSpPr>
        <p:spPr/>
        <p:txBody>
          <a:bodyPr/>
          <a:lstStyle/>
          <a:p>
            <a:r>
              <a:rPr lang="en-US" dirty="0" smtClean="0"/>
              <a:t>ACA “Repeal</a:t>
            </a:r>
            <a:r>
              <a:rPr lang="en-US" dirty="0"/>
              <a:t>” “Replace” “Repair”</a:t>
            </a:r>
          </a:p>
          <a:p>
            <a:endParaRPr lang="en-US" sz="1100" dirty="0"/>
          </a:p>
          <a:p>
            <a:r>
              <a:rPr lang="en-US" dirty="0"/>
              <a:t>By all accounts, lack of consensus among Congressional leadership and new </a:t>
            </a:r>
            <a:r>
              <a:rPr lang="en-US" dirty="0" smtClean="0"/>
              <a:t>Administration</a:t>
            </a:r>
          </a:p>
          <a:p>
            <a:endParaRPr lang="en-US" sz="1100" dirty="0" smtClean="0"/>
          </a:p>
          <a:p>
            <a:r>
              <a:rPr lang="en-US" dirty="0" smtClean="0"/>
              <a:t>Medicaid “reform” likely passed simultaneously</a:t>
            </a:r>
          </a:p>
          <a:p>
            <a:pPr lvl="1"/>
            <a:r>
              <a:rPr lang="en-US" dirty="0" smtClean="0"/>
              <a:t>20 Republican Senators from Medicaid expansion states</a:t>
            </a:r>
            <a:endParaRPr lang="en-US" dirty="0"/>
          </a:p>
          <a:p>
            <a:endParaRPr lang="en-US" sz="1100" dirty="0"/>
          </a:p>
          <a:p>
            <a:r>
              <a:rPr lang="en-US" dirty="0" smtClean="0"/>
              <a:t>Day 1: ACA-related </a:t>
            </a:r>
            <a:r>
              <a:rPr lang="en-US" dirty="0"/>
              <a:t>Executive Order </a:t>
            </a:r>
          </a:p>
          <a:p>
            <a:endParaRPr lang="en-US" sz="1100" dirty="0"/>
          </a:p>
          <a:p>
            <a:r>
              <a:rPr lang="en-US" dirty="0"/>
              <a:t>Shift in rhetoric from “immediate repeal” to “end of the year” </a:t>
            </a:r>
            <a:r>
              <a:rPr lang="en-US" dirty="0" smtClean="0"/>
              <a:t>and “later </a:t>
            </a:r>
            <a:r>
              <a:rPr lang="en-US" dirty="0"/>
              <a:t>in the spring</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3</a:t>
            </a:fld>
            <a:endParaRPr lang="en-US"/>
          </a:p>
        </p:txBody>
      </p:sp>
    </p:spTree>
    <p:extLst>
      <p:ext uri="{BB962C8B-B14F-4D97-AF65-F5344CB8AC3E}">
        <p14:creationId xmlns:p14="http://schemas.microsoft.com/office/powerpoint/2010/main" val="2546660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Grant Proposals</a:t>
            </a:r>
          </a:p>
        </p:txBody>
      </p:sp>
      <p:pic>
        <p:nvPicPr>
          <p:cNvPr id="5" name="Content Placeholder 4"/>
          <p:cNvPicPr>
            <a:picLocks noGrp="1" noChangeAspect="1"/>
          </p:cNvPicPr>
          <p:nvPr>
            <p:ph sz="quarter" idx="1"/>
          </p:nvPr>
        </p:nvPicPr>
        <p:blipFill>
          <a:blip r:embed="rId3"/>
          <a:stretch>
            <a:fillRect/>
          </a:stretch>
        </p:blipFill>
        <p:spPr>
          <a:xfrm>
            <a:off x="440625" y="1297688"/>
            <a:ext cx="8256399" cy="5055341"/>
          </a:xfrm>
          <a:prstGeom prst="rect">
            <a:avLst/>
          </a:prstGeom>
        </p:spPr>
      </p:pic>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4</a:t>
            </a:fld>
            <a:endParaRPr lang="en-US"/>
          </a:p>
        </p:txBody>
      </p:sp>
      <p:sp>
        <p:nvSpPr>
          <p:cNvPr id="6" name="TextBox 5"/>
          <p:cNvSpPr txBox="1"/>
          <p:nvPr/>
        </p:nvSpPr>
        <p:spPr>
          <a:xfrm>
            <a:off x="5334000" y="6360267"/>
            <a:ext cx="3224024" cy="369332"/>
          </a:xfrm>
          <a:prstGeom prst="rect">
            <a:avLst/>
          </a:prstGeom>
          <a:noFill/>
        </p:spPr>
        <p:txBody>
          <a:bodyPr wrap="none" rtlCol="0">
            <a:spAutoFit/>
          </a:bodyPr>
          <a:lstStyle/>
          <a:p>
            <a:r>
              <a:rPr lang="en-US" dirty="0">
                <a:solidFill>
                  <a:schemeClr val="bg1"/>
                </a:solidFill>
              </a:rPr>
              <a:t>The Advisory Board, 12/22/16</a:t>
            </a:r>
          </a:p>
        </p:txBody>
      </p:sp>
      <p:sp>
        <p:nvSpPr>
          <p:cNvPr id="7" name="Rectangle 6"/>
          <p:cNvSpPr/>
          <p:nvPr/>
        </p:nvSpPr>
        <p:spPr>
          <a:xfrm>
            <a:off x="6553200" y="1602121"/>
            <a:ext cx="1676400" cy="4745592"/>
          </a:xfrm>
          <a:prstGeom prst="rect">
            <a:avLst/>
          </a:prstGeom>
          <a:noFill/>
          <a:ln w="381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544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 block grant?</a:t>
            </a:r>
          </a:p>
        </p:txBody>
      </p:sp>
      <p:sp>
        <p:nvSpPr>
          <p:cNvPr id="3" name="Content Placeholder 2"/>
          <p:cNvSpPr>
            <a:spLocks noGrp="1"/>
          </p:cNvSpPr>
          <p:nvPr>
            <p:ph sz="quarter" idx="1"/>
          </p:nvPr>
        </p:nvSpPr>
        <p:spPr/>
        <p:txBody>
          <a:bodyPr/>
          <a:lstStyle/>
          <a:p>
            <a:endParaRPr lang="en-US" sz="1000" dirty="0" smtClean="0"/>
          </a:p>
          <a:p>
            <a:r>
              <a:rPr lang="en-US" dirty="0" smtClean="0"/>
              <a:t>Above all, a </a:t>
            </a:r>
            <a:r>
              <a:rPr lang="en-US" dirty="0"/>
              <a:t>block grant is a </a:t>
            </a:r>
            <a:r>
              <a:rPr lang="en-US" u="sng" dirty="0"/>
              <a:t>funding mechanism</a:t>
            </a:r>
          </a:p>
          <a:p>
            <a:endParaRPr lang="en-US" sz="1600" dirty="0"/>
          </a:p>
          <a:p>
            <a:r>
              <a:rPr lang="en-US" dirty="0"/>
              <a:t>Designed to reduce federal Medicaid </a:t>
            </a:r>
            <a:r>
              <a:rPr lang="en-US" dirty="0" smtClean="0"/>
              <a:t>spending</a:t>
            </a:r>
          </a:p>
          <a:p>
            <a:pPr lvl="1"/>
            <a:r>
              <a:rPr lang="en-US" dirty="0" smtClean="0"/>
              <a:t>Explicit goal is to achieve federal budget savings</a:t>
            </a:r>
            <a:endParaRPr lang="en-US" dirty="0"/>
          </a:p>
          <a:p>
            <a:r>
              <a:rPr lang="en-US" dirty="0"/>
              <a:t>Gives states fixed annual payments </a:t>
            </a:r>
          </a:p>
          <a:p>
            <a:pPr lvl="1"/>
            <a:r>
              <a:rPr lang="en-US" dirty="0"/>
              <a:t>With states liable for any costs in excess of the cap</a:t>
            </a:r>
          </a:p>
          <a:p>
            <a:r>
              <a:rPr lang="en-US" dirty="0"/>
              <a:t>Alternative to the current federal matching system</a:t>
            </a:r>
          </a:p>
          <a:p>
            <a:r>
              <a:rPr lang="en-US" dirty="0"/>
              <a:t>Would eliminate open-ended funding </a:t>
            </a:r>
            <a:r>
              <a:rPr lang="en-US" dirty="0" smtClean="0"/>
              <a:t>commitment</a:t>
            </a:r>
          </a:p>
          <a:p>
            <a:pPr lvl="1"/>
            <a:r>
              <a:rPr lang="en-US" dirty="0" smtClean="0"/>
              <a:t>And remove federal requirements in exchange </a:t>
            </a:r>
            <a:endParaRPr lang="en-US" dirty="0"/>
          </a:p>
        </p:txBody>
      </p:sp>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5</a:t>
            </a:fld>
            <a:endParaRPr lang="en-US"/>
          </a:p>
        </p:txBody>
      </p:sp>
    </p:spTree>
    <p:extLst>
      <p:ext uri="{BB962C8B-B14F-4D97-AF65-F5344CB8AC3E}">
        <p14:creationId xmlns:p14="http://schemas.microsoft.com/office/powerpoint/2010/main" val="1059079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House Republican Policy Brief</a:t>
            </a:r>
            <a:endParaRPr lang="en-US" sz="3200" dirty="0"/>
          </a:p>
        </p:txBody>
      </p:sp>
      <p:sp>
        <p:nvSpPr>
          <p:cNvPr id="3" name="Content Placeholder 2"/>
          <p:cNvSpPr>
            <a:spLocks noGrp="1"/>
          </p:cNvSpPr>
          <p:nvPr>
            <p:ph sz="quarter" idx="1"/>
          </p:nvPr>
        </p:nvSpPr>
        <p:spPr>
          <a:xfrm>
            <a:off x="301752" y="1527048"/>
            <a:ext cx="8613648" cy="4572000"/>
          </a:xfrm>
        </p:spPr>
        <p:txBody>
          <a:bodyPr/>
          <a:lstStyle/>
          <a:p>
            <a:pPr marL="0" indent="0">
              <a:buNone/>
            </a:pPr>
            <a:r>
              <a:rPr lang="en-US" dirty="0" smtClean="0"/>
              <a:t>House GOP leadership policy outline released mid-Feb:</a:t>
            </a:r>
          </a:p>
          <a:p>
            <a:endParaRPr lang="en-US" sz="1000" dirty="0" smtClean="0"/>
          </a:p>
          <a:p>
            <a:r>
              <a:rPr lang="en-US" dirty="0" smtClean="0"/>
              <a:t>Repeals Medicaid expansion</a:t>
            </a:r>
          </a:p>
          <a:p>
            <a:pPr lvl="1"/>
            <a:r>
              <a:rPr lang="en-US" dirty="0" smtClean="0"/>
              <a:t>Freezes enrollment; offers “stability” period, after which enhanced federal match reduced to traditional match</a:t>
            </a:r>
          </a:p>
          <a:p>
            <a:r>
              <a:rPr lang="en-US" dirty="0" smtClean="0"/>
              <a:t>Reforms Medicaid with “Per Capita Allotment”</a:t>
            </a:r>
          </a:p>
          <a:p>
            <a:pPr lvl="1"/>
            <a:r>
              <a:rPr lang="en-US" dirty="0" smtClean="0"/>
              <a:t>“Putting Medicaid on a Budget”</a:t>
            </a:r>
          </a:p>
          <a:p>
            <a:pPr lvl="1"/>
            <a:r>
              <a:rPr lang="en-US" dirty="0" smtClean="0"/>
              <a:t>Federal allotment based on a preset formula, not actual costs</a:t>
            </a:r>
          </a:p>
          <a:p>
            <a:r>
              <a:rPr lang="en-US" dirty="0" smtClean="0"/>
              <a:t>Block </a:t>
            </a:r>
            <a:r>
              <a:rPr lang="en-US" dirty="0" smtClean="0"/>
              <a:t>Grants become a State </a:t>
            </a:r>
            <a:r>
              <a:rPr lang="en-US" dirty="0" smtClean="0"/>
              <a:t>Option</a:t>
            </a:r>
            <a:endParaRPr lang="en-US" dirty="0" smtClean="0"/>
          </a:p>
        </p:txBody>
      </p:sp>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6</a:t>
            </a:fld>
            <a:endParaRPr lang="en-US"/>
          </a:p>
        </p:txBody>
      </p:sp>
    </p:spTree>
    <p:extLst>
      <p:ext uri="{BB962C8B-B14F-4D97-AF65-F5344CB8AC3E}">
        <p14:creationId xmlns:p14="http://schemas.microsoft.com/office/powerpoint/2010/main" val="4292184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Medicaid</a:t>
            </a:r>
          </a:p>
        </p:txBody>
      </p:sp>
      <p:sp>
        <p:nvSpPr>
          <p:cNvPr id="3" name="Content Placeholder 2"/>
          <p:cNvSpPr>
            <a:spLocks noGrp="1"/>
          </p:cNvSpPr>
          <p:nvPr>
            <p:ph sz="quarter" idx="1"/>
          </p:nvPr>
        </p:nvSpPr>
        <p:spPr>
          <a:xfrm>
            <a:off x="304800" y="1524000"/>
            <a:ext cx="8503920" cy="4876800"/>
          </a:xfrm>
        </p:spPr>
        <p:txBody>
          <a:bodyPr/>
          <a:lstStyle/>
          <a:p>
            <a:r>
              <a:rPr lang="en-US" dirty="0" smtClean="0"/>
              <a:t>Currently, Medicaid </a:t>
            </a:r>
            <a:r>
              <a:rPr lang="en-US" dirty="0"/>
              <a:t>has </a:t>
            </a:r>
            <a:r>
              <a:rPr lang="en-US" dirty="0" smtClean="0"/>
              <a:t>a shared funding structure</a:t>
            </a:r>
          </a:p>
          <a:p>
            <a:pPr lvl="1"/>
            <a:r>
              <a:rPr lang="en-US" dirty="0" smtClean="0"/>
              <a:t>Federal gov’t </a:t>
            </a:r>
            <a:r>
              <a:rPr lang="en-US" u="sng" dirty="0" smtClean="0"/>
              <a:t>matches</a:t>
            </a:r>
            <a:r>
              <a:rPr lang="en-US" dirty="0" smtClean="0"/>
              <a:t> state expenditures, with no upper limit</a:t>
            </a:r>
          </a:p>
          <a:p>
            <a:pPr lvl="1"/>
            <a:r>
              <a:rPr lang="en-US" dirty="0" smtClean="0"/>
              <a:t>Distinguish between*:</a:t>
            </a:r>
            <a:endParaRPr lang="en-US" dirty="0"/>
          </a:p>
          <a:p>
            <a:r>
              <a:rPr lang="en-US" dirty="0" smtClean="0"/>
              <a:t>Traditional </a:t>
            </a:r>
            <a:r>
              <a:rPr lang="en-US" dirty="0"/>
              <a:t>Medicaid</a:t>
            </a:r>
          </a:p>
          <a:p>
            <a:pPr lvl="1"/>
            <a:r>
              <a:rPr lang="en-US" dirty="0" smtClean="0"/>
              <a:t>Federal </a:t>
            </a:r>
            <a:r>
              <a:rPr lang="en-US" dirty="0"/>
              <a:t>match rate of 50-75%, </a:t>
            </a:r>
            <a:r>
              <a:rPr lang="en-US" dirty="0" smtClean="0"/>
              <a:t>which varies </a:t>
            </a:r>
            <a:r>
              <a:rPr lang="en-US" dirty="0"/>
              <a:t>by state</a:t>
            </a:r>
          </a:p>
          <a:p>
            <a:pPr lvl="1"/>
            <a:r>
              <a:rPr lang="en-US" dirty="0"/>
              <a:t>Pennsylvania’s current federal match is 51.78% (2017) </a:t>
            </a:r>
          </a:p>
          <a:p>
            <a:r>
              <a:rPr lang="en-US" dirty="0"/>
              <a:t>Expanded Medicaid </a:t>
            </a:r>
          </a:p>
          <a:p>
            <a:pPr lvl="1"/>
            <a:r>
              <a:rPr lang="en-US" dirty="0"/>
              <a:t>Enhanced federal match </a:t>
            </a:r>
          </a:p>
          <a:p>
            <a:pPr lvl="1"/>
            <a:r>
              <a:rPr lang="en-US" dirty="0"/>
              <a:t>100% in 2015-16; </a:t>
            </a:r>
            <a:r>
              <a:rPr lang="en-US" u="sng" dirty="0"/>
              <a:t>95% in 2017</a:t>
            </a:r>
            <a:r>
              <a:rPr lang="en-US" dirty="0"/>
              <a:t>; 94% in 2018, 93% in 2019; 90% in 2020 and </a:t>
            </a:r>
            <a:r>
              <a:rPr lang="en-US" dirty="0" smtClean="0"/>
              <a:t>beyond</a:t>
            </a:r>
          </a:p>
          <a:p>
            <a:pPr marL="4572000" lvl="2"/>
            <a:r>
              <a:rPr lang="en-US" dirty="0" smtClean="0"/>
              <a:t>*Adopted with thanks to CLS</a:t>
            </a:r>
            <a:endParaRPr lang="en-US" dirty="0"/>
          </a:p>
        </p:txBody>
      </p:sp>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7</a:t>
            </a:fld>
            <a:endParaRPr lang="en-US"/>
          </a:p>
        </p:txBody>
      </p:sp>
    </p:spTree>
    <p:extLst>
      <p:ext uri="{BB962C8B-B14F-4D97-AF65-F5344CB8AC3E}">
        <p14:creationId xmlns:p14="http://schemas.microsoft.com/office/powerpoint/2010/main" val="2865019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Medicaid</a:t>
            </a:r>
          </a:p>
        </p:txBody>
      </p:sp>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8</a:t>
            </a:fld>
            <a:endParaRPr lang="en-US"/>
          </a:p>
        </p:txBody>
      </p:sp>
      <p:sp>
        <p:nvSpPr>
          <p:cNvPr id="5" name="Content Placeholder 2"/>
          <p:cNvSpPr>
            <a:spLocks noGrp="1"/>
          </p:cNvSpPr>
          <p:nvPr>
            <p:ph sz="quarter" idx="1"/>
          </p:nvPr>
        </p:nvSpPr>
        <p:spPr/>
        <p:txBody>
          <a:bodyPr>
            <a:normAutofit lnSpcReduction="10000"/>
          </a:bodyPr>
          <a:lstStyle/>
          <a:p>
            <a:r>
              <a:rPr lang="en-US" dirty="0"/>
              <a:t>Traditional Medicaid covers certain populations with low incomes:</a:t>
            </a:r>
          </a:p>
          <a:p>
            <a:pPr lvl="1"/>
            <a:r>
              <a:rPr lang="en-US" dirty="0"/>
              <a:t>Seniors</a:t>
            </a:r>
          </a:p>
          <a:p>
            <a:pPr lvl="1"/>
            <a:r>
              <a:rPr lang="en-US" dirty="0"/>
              <a:t>Individuals with long-term disabilities</a:t>
            </a:r>
          </a:p>
          <a:p>
            <a:pPr lvl="1"/>
            <a:r>
              <a:rPr lang="en-US" dirty="0"/>
              <a:t>Children</a:t>
            </a:r>
          </a:p>
          <a:p>
            <a:pPr lvl="1"/>
            <a:r>
              <a:rPr lang="en-US" dirty="0"/>
              <a:t>Pregnant women, and</a:t>
            </a:r>
          </a:p>
          <a:p>
            <a:pPr lvl="1"/>
            <a:r>
              <a:rPr lang="en-US" dirty="0"/>
              <a:t>Very low-income parents</a:t>
            </a:r>
          </a:p>
          <a:p>
            <a:pPr lvl="1"/>
            <a:endParaRPr lang="en-US" dirty="0"/>
          </a:p>
          <a:p>
            <a:r>
              <a:rPr lang="en-US" dirty="0"/>
              <a:t>Every state offers traditional Medicaid to its residents, though benefits and eligibility rules vary from state to state. </a:t>
            </a:r>
          </a:p>
          <a:p>
            <a:pPr lvl="1"/>
            <a:endParaRPr lang="en-US" dirty="0"/>
          </a:p>
          <a:p>
            <a:pPr lvl="1"/>
            <a:endParaRPr lang="en-US" dirty="0"/>
          </a:p>
        </p:txBody>
      </p:sp>
    </p:spTree>
    <p:extLst>
      <p:ext uri="{BB962C8B-B14F-4D97-AF65-F5344CB8AC3E}">
        <p14:creationId xmlns:p14="http://schemas.microsoft.com/office/powerpoint/2010/main" val="1034007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Expanded Medicaid</a:t>
            </a:r>
          </a:p>
        </p:txBody>
      </p:sp>
      <p:sp>
        <p:nvSpPr>
          <p:cNvPr id="4" name="Slide Number Placeholder 3"/>
          <p:cNvSpPr>
            <a:spLocks noGrp="1"/>
          </p:cNvSpPr>
          <p:nvPr>
            <p:ph type="sldNum" sz="quarter" idx="12"/>
          </p:nvPr>
        </p:nvSpPr>
        <p:spPr/>
        <p:txBody>
          <a:bodyPr/>
          <a:lstStyle/>
          <a:p>
            <a:pPr>
              <a:defRPr/>
            </a:pPr>
            <a:fld id="{1C58077E-DAC4-4FD2-A0F2-AB435095C9EF}" type="slidenum">
              <a:rPr lang="en-US" smtClean="0"/>
              <a:pPr>
                <a:defRPr/>
              </a:pPr>
              <a:t>9</a:t>
            </a:fld>
            <a:endParaRPr lang="en-US"/>
          </a:p>
        </p:txBody>
      </p:sp>
      <p:sp>
        <p:nvSpPr>
          <p:cNvPr id="6" name="Content Placeholder 2"/>
          <p:cNvSpPr>
            <a:spLocks noGrp="1"/>
          </p:cNvSpPr>
          <p:nvPr>
            <p:ph sz="quarter" idx="1"/>
          </p:nvPr>
        </p:nvSpPr>
        <p:spPr/>
        <p:txBody>
          <a:bodyPr>
            <a:normAutofit fontScale="92500" lnSpcReduction="10000"/>
          </a:bodyPr>
          <a:lstStyle/>
          <a:p>
            <a:pPr marL="0" indent="0">
              <a:buNone/>
            </a:pPr>
            <a:r>
              <a:rPr lang="en-US" dirty="0"/>
              <a:t>Affordable Care Act (ACA) </a:t>
            </a:r>
          </a:p>
          <a:p>
            <a:endParaRPr lang="en-US" sz="1300" dirty="0"/>
          </a:p>
          <a:p>
            <a:r>
              <a:rPr lang="en-US" dirty="0"/>
              <a:t>Required states to expand Medicaid to adults </a:t>
            </a:r>
            <a:endParaRPr lang="en-US" dirty="0" smtClean="0"/>
          </a:p>
          <a:p>
            <a:pPr lvl="1"/>
            <a:r>
              <a:rPr lang="en-US" dirty="0" smtClean="0"/>
              <a:t>With income under </a:t>
            </a:r>
            <a:r>
              <a:rPr lang="en-US" dirty="0"/>
              <a:t>138% </a:t>
            </a:r>
            <a:r>
              <a:rPr lang="en-US" dirty="0" smtClean="0"/>
              <a:t>FPL, and</a:t>
            </a:r>
          </a:p>
          <a:p>
            <a:pPr lvl="1"/>
            <a:r>
              <a:rPr lang="en-US" dirty="0" smtClean="0"/>
              <a:t>Not </a:t>
            </a:r>
            <a:r>
              <a:rPr lang="en-US" dirty="0"/>
              <a:t>covered by Medicare or traditional Medicaid</a:t>
            </a:r>
          </a:p>
          <a:p>
            <a:endParaRPr lang="en-US" sz="1700" dirty="0"/>
          </a:p>
          <a:p>
            <a:r>
              <a:rPr lang="en-US" dirty="0"/>
              <a:t>Made optional by the U.S. Supreme Court in 2012 </a:t>
            </a:r>
          </a:p>
          <a:p>
            <a:endParaRPr lang="en-US" sz="1700" dirty="0"/>
          </a:p>
          <a:p>
            <a:r>
              <a:rPr lang="en-US" dirty="0"/>
              <a:t>31 states, plus Washington, D.C., have expanded so </a:t>
            </a:r>
            <a:r>
              <a:rPr lang="en-US" dirty="0" smtClean="0"/>
              <a:t>far</a:t>
            </a:r>
            <a:endParaRPr lang="en-US" dirty="0"/>
          </a:p>
          <a:p>
            <a:endParaRPr lang="en-US" sz="1500" dirty="0"/>
          </a:p>
          <a:p>
            <a:r>
              <a:rPr lang="en-US" dirty="0"/>
              <a:t>Enhanced match </a:t>
            </a:r>
          </a:p>
          <a:p>
            <a:pPr lvl="1"/>
            <a:r>
              <a:rPr lang="en-US" dirty="0"/>
              <a:t>100% in 2014-16; </a:t>
            </a:r>
            <a:r>
              <a:rPr lang="en-US" u="sng" dirty="0"/>
              <a:t>95% in </a:t>
            </a:r>
            <a:r>
              <a:rPr lang="en-US" u="sng" dirty="0" smtClean="0"/>
              <a:t>2017</a:t>
            </a:r>
            <a:r>
              <a:rPr lang="en-US" dirty="0" smtClean="0"/>
              <a:t> </a:t>
            </a:r>
          </a:p>
          <a:p>
            <a:pPr lvl="1"/>
            <a:r>
              <a:rPr lang="en-US" dirty="0" smtClean="0"/>
              <a:t>94</a:t>
            </a:r>
            <a:r>
              <a:rPr lang="en-US" dirty="0"/>
              <a:t>% in 2018, 93% in 2019; 90% in 2020 and beyond</a:t>
            </a:r>
          </a:p>
        </p:txBody>
      </p:sp>
    </p:spTree>
    <p:extLst>
      <p:ext uri="{BB962C8B-B14F-4D97-AF65-F5344CB8AC3E}">
        <p14:creationId xmlns:p14="http://schemas.microsoft.com/office/powerpoint/2010/main" val="35697414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bout PHLP Apprise event 06 2012">
  <a:themeElements>
    <a:clrScheme name="PHLP">
      <a:dk1>
        <a:sysClr val="windowText" lastClr="000000"/>
      </a:dk1>
      <a:lt1>
        <a:sysClr val="window" lastClr="FFFFFF"/>
      </a:lt1>
      <a:dk2>
        <a:srgbClr val="03528D"/>
      </a:dk2>
      <a:lt2>
        <a:srgbClr val="C5D1D7"/>
      </a:lt2>
      <a:accent1>
        <a:srgbClr val="994224"/>
      </a:accent1>
      <a:accent2>
        <a:srgbClr val="CCB400"/>
      </a:accent2>
      <a:accent3>
        <a:srgbClr val="03528D"/>
      </a:accent3>
      <a:accent4>
        <a:srgbClr val="8C7B70"/>
      </a:accent4>
      <a:accent5>
        <a:srgbClr val="8FB08C"/>
      </a:accent5>
      <a:accent6>
        <a:srgbClr val="D19049"/>
      </a:accent6>
      <a:hlink>
        <a:srgbClr val="03528D"/>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About PHLP Apprise event 06 2012</Template>
  <TotalTime>7187</TotalTime>
  <Words>2067</Words>
  <Application>Microsoft Office PowerPoint</Application>
  <PresentationFormat>On-screen Show (4:3)</PresentationFormat>
  <Paragraphs>284</Paragraphs>
  <Slides>29</Slides>
  <Notes>17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About PHLP Apprise event 06 2012</vt:lpstr>
      <vt:lpstr>Understanding Block Grants And Other Threats to Medicaid in 2017</vt:lpstr>
      <vt:lpstr>Topics</vt:lpstr>
      <vt:lpstr>Post-election Outlook</vt:lpstr>
      <vt:lpstr>Block Grant Proposals</vt:lpstr>
      <vt:lpstr>What’s a block grant?</vt:lpstr>
      <vt:lpstr>House Republican Policy Brief</vt:lpstr>
      <vt:lpstr>Understanding Medicaid</vt:lpstr>
      <vt:lpstr>Traditional Medicaid</vt:lpstr>
      <vt:lpstr>Expanded Medicaid</vt:lpstr>
      <vt:lpstr>PowerPoint Presentation</vt:lpstr>
      <vt:lpstr>Medicaid Funding</vt:lpstr>
      <vt:lpstr>Medicaid Funding</vt:lpstr>
      <vt:lpstr>PowerPoint Presentation</vt:lpstr>
      <vt:lpstr>Requirements</vt:lpstr>
      <vt:lpstr>Flexibility</vt:lpstr>
      <vt:lpstr>Flexibility</vt:lpstr>
      <vt:lpstr>Block Grants</vt:lpstr>
      <vt:lpstr>Medicaid Block Grants</vt:lpstr>
      <vt:lpstr>Block Grant Experience</vt:lpstr>
      <vt:lpstr>Medicaid Funding</vt:lpstr>
      <vt:lpstr>Flexibility</vt:lpstr>
      <vt:lpstr>PowerPoint Presentation</vt:lpstr>
      <vt:lpstr>Block Grants</vt:lpstr>
      <vt:lpstr>Per Capita Caps</vt:lpstr>
      <vt:lpstr>House Republican Policy Brief</vt:lpstr>
      <vt:lpstr>House Republican Policy Brief</vt:lpstr>
      <vt:lpstr>Budget Reconciliation</vt:lpstr>
      <vt:lpstr>Other Threats to Medicaid</vt:lpstr>
      <vt:lpstr>Opportunity to Take Action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the Pieces Together: Medicaid, CHIP, and Subsidized Coverage through the Marketplace</dc:title>
  <dc:creator>Kyle Fisher</dc:creator>
  <cp:lastModifiedBy>Kyle Fisher</cp:lastModifiedBy>
  <cp:revision>384</cp:revision>
  <cp:lastPrinted>2017-02-23T20:12:09Z</cp:lastPrinted>
  <dcterms:created xsi:type="dcterms:W3CDTF">2013-09-19T20:36:45Z</dcterms:created>
  <dcterms:modified xsi:type="dcterms:W3CDTF">2017-02-23T20:42:59Z</dcterms:modified>
</cp:coreProperties>
</file>